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76" r:id="rId2"/>
    <p:sldId id="258" r:id="rId3"/>
    <p:sldId id="289" r:id="rId4"/>
    <p:sldId id="290" r:id="rId5"/>
    <p:sldId id="300" r:id="rId6"/>
    <p:sldId id="301" r:id="rId7"/>
    <p:sldId id="317" r:id="rId8"/>
    <p:sldId id="294" r:id="rId9"/>
    <p:sldId id="295" r:id="rId10"/>
    <p:sldId id="287" r:id="rId11"/>
    <p:sldId id="305" r:id="rId12"/>
    <p:sldId id="278" r:id="rId13"/>
    <p:sldId id="306" r:id="rId14"/>
    <p:sldId id="307" r:id="rId15"/>
    <p:sldId id="308" r:id="rId16"/>
    <p:sldId id="315" r:id="rId17"/>
    <p:sldId id="316" r:id="rId18"/>
    <p:sldId id="284" r:id="rId19"/>
    <p:sldId id="309" r:id="rId20"/>
    <p:sldId id="280" r:id="rId21"/>
    <p:sldId id="282" r:id="rId22"/>
    <p:sldId id="310" r:id="rId23"/>
    <p:sldId id="311" r:id="rId24"/>
    <p:sldId id="314" r:id="rId25"/>
    <p:sldId id="313" r:id="rId26"/>
    <p:sldId id="312" r:id="rId27"/>
    <p:sldId id="299" r:id="rId2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i"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79" autoAdjust="0"/>
  </p:normalViewPr>
  <p:slideViewPr>
    <p:cSldViewPr snapToGrid="0" snapToObjects="1">
      <p:cViewPr>
        <p:scale>
          <a:sx n="100" d="100"/>
          <a:sy n="100" d="100"/>
        </p:scale>
        <p:origin x="3784" y="53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B96529-2E64-534A-AF7B-CE54D91D5EB2}" type="datetimeFigureOut">
              <a:rPr kumimoji="1" lang="ja-JP" altLang="en-US" smtClean="0"/>
              <a:t>2017/4/6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2F5B29-9F11-6648-9F2D-884E1A00AEB4}" type="slidenum">
              <a:rPr kumimoji="1" lang="ja-JP" altLang="en-US" smtClean="0"/>
              <a:t>‹#›</a:t>
            </a:fld>
            <a:endParaRPr kumimoji="1" lang="ja-JP" altLang="en-US"/>
          </a:p>
        </p:txBody>
      </p:sp>
    </p:spTree>
    <p:extLst>
      <p:ext uri="{BB962C8B-B14F-4D97-AF65-F5344CB8AC3E}">
        <p14:creationId xmlns:p14="http://schemas.microsoft.com/office/powerpoint/2010/main" val="2387752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F883D-5294-6948-B8D7-B679A30CCE50}" type="datetimeFigureOut">
              <a:rPr lang="en-US" smtClean="0"/>
              <a:t>4/6/17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F3E66-A860-3B45-8A0E-9C245E234C0D}" type="slidenum">
              <a:rPr lang="en-US" smtClean="0"/>
              <a:t>‹#›</a:t>
            </a:fld>
            <a:endParaRPr lang="en-US"/>
          </a:p>
        </p:txBody>
      </p:sp>
    </p:spTree>
    <p:extLst>
      <p:ext uri="{BB962C8B-B14F-4D97-AF65-F5344CB8AC3E}">
        <p14:creationId xmlns:p14="http://schemas.microsoft.com/office/powerpoint/2010/main" val="189365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324946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396059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269155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154965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328828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310641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117731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388896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121211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251988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B6B0C1-10C4-3A49-A281-81B0E6802D35}" type="datetimeFigureOut">
              <a:rPr kumimoji="1" lang="ja-JP" altLang="en-US" smtClean="0"/>
              <a:t>2017/4/6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22517596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6B0C1-10C4-3A49-A281-81B0E6802D35}" type="datetimeFigureOut">
              <a:rPr kumimoji="1" lang="ja-JP" altLang="en-US" smtClean="0"/>
              <a:t>2017/4/6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31543-1A8C-6843-B136-762435658ECA}" type="slidenum">
              <a:rPr kumimoji="1" lang="ja-JP" altLang="en-US" smtClean="0"/>
              <a:t>‹#›</a:t>
            </a:fld>
            <a:endParaRPr kumimoji="1" lang="ja-JP" altLang="en-US"/>
          </a:p>
        </p:txBody>
      </p:sp>
    </p:spTree>
    <p:extLst>
      <p:ext uri="{BB962C8B-B14F-4D97-AF65-F5344CB8AC3E}">
        <p14:creationId xmlns:p14="http://schemas.microsoft.com/office/powerpoint/2010/main" val="16963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pn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png"/><Relationship Id="rId6" Type="http://schemas.openxmlformats.org/officeDocument/2006/relationships/image" Target="../media/image25.jpeg"/><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png"/><Relationship Id="rId10" Type="http://schemas.openxmlformats.org/officeDocument/2006/relationships/image" Target="../media/image29.jpeg"/><Relationship Id="rId11"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www.stips.kyoto-u.ac.jp/2016submission-upload"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www.stips.kyoto-u.ac.jp/2016submissi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5" Type="http://schemas.openxmlformats.org/officeDocument/2006/relationships/image" Target="../media/image7.png"/><Relationship Id="rId6" Type="http://schemas.microsoft.com/office/2007/relationships/hdphoto" Target="../media/hdphoto2.wdp"/><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556791"/>
            <a:ext cx="9144000" cy="1701553"/>
          </a:xfrm>
          <a:prstGeom prst="rect">
            <a:avLst/>
          </a:prstGeom>
          <a:solidFill>
            <a:srgbClr val="0026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3634" y="3717782"/>
            <a:ext cx="9154451" cy="1295394"/>
          </a:xfrm>
          <a:prstGeom prst="rect">
            <a:avLst/>
          </a:prstGeom>
          <a:solidFill>
            <a:srgbClr val="0026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atin typeface="HGP創英ﾌﾟﾚｾﾞﾝｽEB" charset="0"/>
                <a:ea typeface="HGP創英ﾌﾟﾚｾﾞﾝｽEB" charset="0"/>
                <a:cs typeface="HGP創英ﾌﾟﾚｾﾞﾝｽEB" charset="0"/>
              </a:rPr>
              <a:t>京都大学学際融合教育研究推進センター</a:t>
            </a:r>
          </a:p>
          <a:p>
            <a:pPr algn="ctr"/>
            <a:r>
              <a:rPr kumimoji="1" lang="ja-JP" altLang="en-US" dirty="0" smtClean="0">
                <a:latin typeface="HGP創英ﾌﾟﾚｾﾞﾝｽEB" charset="0"/>
                <a:ea typeface="HGP創英ﾌﾟﾚｾﾞﾝｽEB" charset="0"/>
                <a:cs typeface="HGP創英ﾌﾟﾚｾﾞﾝｽEB" charset="0"/>
              </a:rPr>
              <a:t>政策のための科学ユニット</a:t>
            </a:r>
            <a:endParaRPr kumimoji="1" lang="ja-JP" altLang="en-US" dirty="0">
              <a:latin typeface="HGP創英ﾌﾟﾚｾﾞﾝｽEB" charset="0"/>
              <a:ea typeface="HGP創英ﾌﾟﾚｾﾞﾝｽEB" charset="0"/>
              <a:cs typeface="HGP創英ﾌﾟﾚｾﾞﾝｽEB" charset="0"/>
            </a:endParaRPr>
          </a:p>
        </p:txBody>
      </p:sp>
      <p:pic>
        <p:nvPicPr>
          <p:cNvPr id="13" name="図 12"/>
          <p:cNvPicPr>
            <a:picLocks noChangeAspect="1"/>
          </p:cNvPicPr>
          <p:nvPr/>
        </p:nvPicPr>
        <p:blipFill>
          <a:blip r:embed="rId2"/>
          <a:stretch>
            <a:fillRect/>
          </a:stretch>
        </p:blipFill>
        <p:spPr>
          <a:xfrm>
            <a:off x="20350" y="553390"/>
            <a:ext cx="4261266" cy="896043"/>
          </a:xfrm>
          <a:prstGeom prst="rect">
            <a:avLst/>
          </a:prstGeom>
        </p:spPr>
      </p:pic>
      <p:grpSp>
        <p:nvGrpSpPr>
          <p:cNvPr id="15" name="グループ化 2"/>
          <p:cNvGrpSpPr/>
          <p:nvPr/>
        </p:nvGrpSpPr>
        <p:grpSpPr>
          <a:xfrm>
            <a:off x="-13634" y="2935080"/>
            <a:ext cx="9154451" cy="889310"/>
            <a:chOff x="1" y="2438665"/>
            <a:chExt cx="7777163" cy="720357"/>
          </a:xfrm>
        </p:grpSpPr>
        <p:sp>
          <p:nvSpPr>
            <p:cNvPr id="16" name="正方形/長方形 15"/>
            <p:cNvSpPr/>
            <p:nvPr/>
          </p:nvSpPr>
          <p:spPr>
            <a:xfrm>
              <a:off x="1" y="2438665"/>
              <a:ext cx="7777163" cy="720357"/>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 y="2548965"/>
              <a:ext cx="7777163" cy="423818"/>
            </a:xfrm>
            <a:prstGeom prst="rect">
              <a:avLst/>
            </a:prstGeom>
            <a:noFill/>
          </p:spPr>
          <p:txBody>
            <a:bodyPr wrap="square" rtlCol="0">
              <a:spAutoFit/>
            </a:bodyPr>
            <a:lstStyle/>
            <a:p>
              <a:pPr algn="ctr"/>
              <a:r>
                <a:rPr lang="ja-JP" altLang="en-US" sz="2800" dirty="0" smtClean="0">
                  <a:latin typeface="HGP明朝E"/>
                  <a:ea typeface="HGP明朝E"/>
                  <a:cs typeface="HGP明朝E"/>
                </a:rPr>
                <a:t>プログラム</a:t>
              </a:r>
              <a:r>
                <a:rPr kumimoji="1" lang="ja-JP" altLang="en-US" sz="2800" dirty="0" smtClean="0">
                  <a:latin typeface="HGP明朝E"/>
                  <a:ea typeface="HGP明朝E"/>
                  <a:cs typeface="HGP明朝E"/>
                </a:rPr>
                <a:t>説明会</a:t>
              </a:r>
              <a:endParaRPr kumimoji="1" lang="ja-JP" altLang="en-US" sz="2800" dirty="0">
                <a:latin typeface="HGP明朝E"/>
                <a:ea typeface="HGP明朝E"/>
                <a:cs typeface="HGP明朝E"/>
              </a:endParaRPr>
            </a:p>
          </p:txBody>
        </p:sp>
      </p:grpSp>
      <p:sp>
        <p:nvSpPr>
          <p:cNvPr id="18" name="テキスト ボックス 17"/>
          <p:cNvSpPr txBox="1"/>
          <p:nvPr/>
        </p:nvSpPr>
        <p:spPr>
          <a:xfrm>
            <a:off x="2150983" y="1813012"/>
            <a:ext cx="5084375" cy="707886"/>
          </a:xfrm>
          <a:prstGeom prst="rect">
            <a:avLst/>
          </a:prstGeom>
          <a:noFill/>
        </p:spPr>
        <p:txBody>
          <a:bodyPr wrap="square" rtlCol="0">
            <a:spAutoFit/>
          </a:bodyPr>
          <a:lstStyle/>
          <a:p>
            <a:pPr algn="ctr"/>
            <a:r>
              <a:rPr kumimoji="1" lang="ja-JP" altLang="en-US" sz="4000" dirty="0" smtClean="0">
                <a:solidFill>
                  <a:schemeClr val="bg1"/>
                </a:solidFill>
                <a:effectLst>
                  <a:outerShdw blurRad="136525" dist="38100" dir="2700000" algn="tl" rotWithShape="0">
                    <a:prstClr val="black">
                      <a:alpha val="40000"/>
                    </a:prstClr>
                  </a:outerShdw>
                </a:effectLst>
                <a:latin typeface="HGP創英角ｺﾞｼｯｸUB"/>
                <a:ea typeface="HGP創英角ｺﾞｼｯｸUB"/>
                <a:cs typeface="HGP創英角ｺﾞｼｯｸUB"/>
              </a:rPr>
              <a:t>政策のための科学</a:t>
            </a:r>
            <a:endParaRPr kumimoji="1" lang="ja-JP" altLang="en-US" sz="4000" dirty="0">
              <a:solidFill>
                <a:schemeClr val="bg1"/>
              </a:solidFill>
              <a:effectLst>
                <a:outerShdw blurRad="136525" dist="38100" dir="2700000" algn="tl" rotWithShape="0">
                  <a:prstClr val="black">
                    <a:alpha val="40000"/>
                  </a:prstClr>
                </a:outerShdw>
              </a:effectLst>
              <a:latin typeface="HGP創英角ｺﾞｼｯｸUB"/>
              <a:ea typeface="HGP創英角ｺﾞｼｯｸUB"/>
              <a:cs typeface="HGP創英角ｺﾞｼｯｸUB"/>
            </a:endParaRPr>
          </a:p>
        </p:txBody>
      </p:sp>
      <p:sp>
        <p:nvSpPr>
          <p:cNvPr id="20" name="正方形/長方形 19"/>
          <p:cNvSpPr/>
          <p:nvPr/>
        </p:nvSpPr>
        <p:spPr>
          <a:xfrm>
            <a:off x="-13634" y="3775769"/>
            <a:ext cx="9154451" cy="76967"/>
          </a:xfrm>
          <a:prstGeom prst="rect">
            <a:avLst/>
          </a:prstGeom>
          <a:solidFill>
            <a:srgbClr val="FFE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サブタイトル 2"/>
          <p:cNvSpPr>
            <a:spLocks noGrp="1"/>
          </p:cNvSpPr>
          <p:nvPr>
            <p:ph type="subTitle" idx="1"/>
          </p:nvPr>
        </p:nvSpPr>
        <p:spPr>
          <a:xfrm>
            <a:off x="1403131" y="5307465"/>
            <a:ext cx="6400800" cy="1324562"/>
          </a:xfrm>
        </p:spPr>
        <p:txBody>
          <a:bodyPr>
            <a:noAutofit/>
          </a:bodyPr>
          <a:lstStyle/>
          <a:p>
            <a:r>
              <a:rPr kumimoji="1" lang="ja-JP" altLang="en-US" sz="1800" dirty="0" smtClean="0">
                <a:solidFill>
                  <a:schemeClr val="tx1"/>
                </a:solidFill>
                <a:latin typeface="HGP創英ﾌﾟﾚｾﾞﾝｽEB" charset="0"/>
                <a:ea typeface="HGP創英ﾌﾟﾚｾﾞﾝｽEB" charset="0"/>
                <a:cs typeface="HGP創英ﾌﾟﾚｾﾞﾝｽEB" charset="0"/>
              </a:rPr>
              <a:t>政策のための科学ユニット長</a:t>
            </a:r>
            <a:endParaRPr kumimoji="1" lang="en-US" altLang="ja-JP" sz="1800" dirty="0" smtClean="0">
              <a:solidFill>
                <a:schemeClr val="tx1"/>
              </a:solidFill>
              <a:latin typeface="HGP創英ﾌﾟﾚｾﾞﾝｽEB" charset="0"/>
              <a:ea typeface="HGP創英ﾌﾟﾚｾﾞﾝｽEB" charset="0"/>
              <a:cs typeface="HGP創英ﾌﾟﾚｾﾞﾝｽEB" charset="0"/>
            </a:endParaRPr>
          </a:p>
          <a:p>
            <a:r>
              <a:rPr lang="ja-JP" altLang="en-US" sz="1800" dirty="0" smtClean="0">
                <a:solidFill>
                  <a:schemeClr val="tx1"/>
                </a:solidFill>
                <a:latin typeface="HGP創英ﾌﾟﾚｾﾞﾝｽEB" charset="0"/>
                <a:ea typeface="HGP創英ﾌﾟﾚｾﾞﾝｽEB" charset="0"/>
                <a:cs typeface="HGP創英ﾌﾟﾚｾﾞﾝｽEB" charset="0"/>
              </a:rPr>
              <a:t>医学研究科・薬剤疫学 教授</a:t>
            </a:r>
            <a:endParaRPr lang="en-US" altLang="ja-JP" sz="1800" dirty="0" smtClean="0">
              <a:solidFill>
                <a:schemeClr val="tx1"/>
              </a:solidFill>
              <a:latin typeface="HGP創英ﾌﾟﾚｾﾞﾝｽEB" charset="0"/>
              <a:ea typeface="HGP創英ﾌﾟﾚｾﾞﾝｽEB" charset="0"/>
              <a:cs typeface="HGP創英ﾌﾟﾚｾﾞﾝｽEB" charset="0"/>
            </a:endParaRPr>
          </a:p>
          <a:p>
            <a:r>
              <a:rPr kumimoji="1" lang="ja-JP" altLang="en-US" sz="1800" dirty="0" smtClean="0">
                <a:solidFill>
                  <a:schemeClr val="tx1"/>
                </a:solidFill>
                <a:latin typeface="HGP創英ﾌﾟﾚｾﾞﾝｽEB" charset="0"/>
                <a:ea typeface="HGP創英ﾌﾟﾚｾﾞﾝｽEB" charset="0"/>
                <a:cs typeface="HGP創英ﾌﾟﾚｾﾞﾝｽEB" charset="0"/>
              </a:rPr>
              <a:t>川上 浩司</a:t>
            </a:r>
            <a:endParaRPr kumimoji="1" lang="en-US" altLang="ja-JP" sz="1800" dirty="0" smtClean="0">
              <a:solidFill>
                <a:schemeClr val="tx1"/>
              </a:solidFill>
              <a:latin typeface="HGP創英ﾌﾟﾚｾﾞﾝｽEB" charset="0"/>
              <a:ea typeface="HGP創英ﾌﾟﾚｾﾞﾝｽEB" charset="0"/>
              <a:cs typeface="HGP創英ﾌﾟﾚｾﾞﾝｽEB" charset="0"/>
            </a:endParaRPr>
          </a:p>
          <a:p>
            <a:r>
              <a:rPr lang="en-US" altLang="ja-JP" sz="1800" dirty="0" smtClean="0">
                <a:solidFill>
                  <a:schemeClr val="tx1"/>
                </a:solidFill>
                <a:latin typeface="HGP創英ﾌﾟﾚｾﾞﾝｽEB" charset="0"/>
                <a:ea typeface="HGP創英ﾌﾟﾚｾﾞﾝｽEB" charset="0"/>
                <a:cs typeface="HGP創英ﾌﾟﾚｾﾞﾝｽEB" charset="0"/>
              </a:rPr>
              <a:t>2017</a:t>
            </a:r>
            <a:r>
              <a:rPr lang="ja-JP" altLang="en-US" sz="1800" dirty="0" smtClean="0">
                <a:solidFill>
                  <a:schemeClr val="tx1"/>
                </a:solidFill>
                <a:latin typeface="HGP創英ﾌﾟﾚｾﾞﾝｽEB" charset="0"/>
                <a:ea typeface="HGP創英ﾌﾟﾚｾﾞﾝｽEB" charset="0"/>
                <a:cs typeface="HGP創英ﾌﾟﾚｾﾞﾝｽEB" charset="0"/>
              </a:rPr>
              <a:t>年</a:t>
            </a:r>
            <a:r>
              <a:rPr lang="en-US" altLang="ja-JP" sz="1800" dirty="0">
                <a:solidFill>
                  <a:schemeClr val="tx1"/>
                </a:solidFill>
                <a:latin typeface="HGP創英ﾌﾟﾚｾﾞﾝｽEB" charset="0"/>
                <a:ea typeface="HGP創英ﾌﾟﾚｾﾞﾝｽEB" charset="0"/>
                <a:cs typeface="HGP創英ﾌﾟﾚｾﾞﾝｽEB" charset="0"/>
              </a:rPr>
              <a:t>4</a:t>
            </a:r>
            <a:r>
              <a:rPr lang="ja-JP" altLang="en-US" sz="1800" dirty="0" smtClean="0">
                <a:solidFill>
                  <a:schemeClr val="tx1"/>
                </a:solidFill>
                <a:latin typeface="HGP創英ﾌﾟﾚｾﾞﾝｽEB" charset="0"/>
                <a:ea typeface="HGP創英ﾌﾟﾚｾﾞﾝｽEB" charset="0"/>
                <a:cs typeface="HGP創英ﾌﾟﾚｾﾞﾝｽEB" charset="0"/>
              </a:rPr>
              <a:t>月</a:t>
            </a:r>
            <a:r>
              <a:rPr lang="en-US" altLang="ja-JP" sz="1800" dirty="0" smtClean="0">
                <a:solidFill>
                  <a:schemeClr val="tx1"/>
                </a:solidFill>
                <a:latin typeface="HGP創英ﾌﾟﾚｾﾞﾝｽEB" charset="0"/>
                <a:ea typeface="HGP創英ﾌﾟﾚｾﾞﾝｽEB" charset="0"/>
                <a:cs typeface="HGP創英ﾌﾟﾚｾﾞﾝｽEB" charset="0"/>
              </a:rPr>
              <a:t>11</a:t>
            </a:r>
            <a:r>
              <a:rPr lang="ja-JP" altLang="en-US" sz="1800" dirty="0" smtClean="0">
                <a:solidFill>
                  <a:schemeClr val="tx1"/>
                </a:solidFill>
                <a:latin typeface="HGP創英ﾌﾟﾚｾﾞﾝｽEB" charset="0"/>
                <a:ea typeface="HGP創英ﾌﾟﾚｾﾞﾝｽEB" charset="0"/>
                <a:cs typeface="HGP創英ﾌﾟﾚｾﾞﾝｽEB" charset="0"/>
              </a:rPr>
              <a:t>日</a:t>
            </a:r>
            <a:endParaRPr kumimoji="1" lang="en-US" altLang="ja-JP" sz="1800" dirty="0" smtClean="0">
              <a:solidFill>
                <a:schemeClr val="tx1"/>
              </a:solidFill>
              <a:latin typeface="HGP創英ﾌﾟﾚｾﾞﾝｽEB" charset="0"/>
              <a:ea typeface="HGP創英ﾌﾟﾚｾﾞﾝｽEB" charset="0"/>
              <a:cs typeface="HGP創英ﾌﾟﾚｾﾞﾝｽEB" charset="0"/>
            </a:endParaRPr>
          </a:p>
        </p:txBody>
      </p:sp>
    </p:spTree>
    <p:extLst>
      <p:ext uri="{BB962C8B-B14F-4D97-AF65-F5344CB8AC3E}">
        <p14:creationId xmlns:p14="http://schemas.microsoft.com/office/powerpoint/2010/main" val="2145174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prstClr val="black"/>
                </a:solidFill>
                <a:latin typeface="HGP創英ﾌﾟﾚｾﾞﾝｽEB" pitchFamily="18" charset="-128"/>
                <a:ea typeface="HGP創英ﾌﾟﾚｾﾞﾝｽEB" pitchFamily="18" charset="-128"/>
              </a:rPr>
              <a:t>学際融合教育研究推進センター政策のための科学ユニット</a:t>
            </a:r>
            <a:endParaRPr lang="ja-JP" altLang="en-US" dirty="0">
              <a:solidFill>
                <a:prstClr val="black"/>
              </a:solidFill>
              <a:latin typeface="HGP創英ﾌﾟﾚｾﾞﾝｽEB" pitchFamily="18" charset="-128"/>
              <a:ea typeface="HGP創英ﾌﾟﾚｾﾞﾝｽEB" pitchFamily="18" charset="-128"/>
            </a:endParaRPr>
          </a:p>
        </p:txBody>
      </p:sp>
      <p:cxnSp>
        <p:nvCxnSpPr>
          <p:cNvPr id="5" name="直線コネクタ 4"/>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4625"/>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タイトル 10"/>
          <p:cNvSpPr txBox="1">
            <a:spLocks/>
          </p:cNvSpPr>
          <p:nvPr/>
        </p:nvSpPr>
        <p:spPr>
          <a:xfrm>
            <a:off x="251521" y="430693"/>
            <a:ext cx="7200800" cy="576064"/>
          </a:xfrm>
          <a:prstGeom prst="rect">
            <a:avLst/>
          </a:prstGeom>
        </p:spPr>
        <p:txBody>
          <a:bodyPr>
            <a:noAutofit/>
          </a:bodyPr>
          <a:lstStyle/>
          <a:p>
            <a:pPr algn="ctr" fontAlgn="base">
              <a:spcBef>
                <a:spcPct val="0"/>
              </a:spcBef>
              <a:spcAft>
                <a:spcPct val="0"/>
              </a:spcAft>
              <a:defRPr/>
            </a:pPr>
            <a:r>
              <a:rPr lang="en-US" altLang="ja-JP" sz="3600" dirty="0" smtClean="0">
                <a:solidFill>
                  <a:srgbClr val="000000"/>
                </a:solidFill>
                <a:latin typeface="ＭＳ Ｐゴシック"/>
              </a:rPr>
              <a:t>13</a:t>
            </a:r>
            <a:r>
              <a:rPr lang="ja-JP" altLang="en-US" sz="3600" dirty="0" smtClean="0">
                <a:solidFill>
                  <a:srgbClr val="000000"/>
                </a:solidFill>
                <a:latin typeface="ＭＳ Ｐゴシック"/>
              </a:rPr>
              <a:t>分野</a:t>
            </a:r>
            <a:r>
              <a:rPr lang="ja-JP" altLang="en-US" sz="3600" dirty="0">
                <a:solidFill>
                  <a:srgbClr val="000000"/>
                </a:solidFill>
                <a:latin typeface="ＭＳ Ｐゴシック"/>
              </a:rPr>
              <a:t>から豪華な教授陣！</a:t>
            </a:r>
          </a:p>
        </p:txBody>
      </p:sp>
      <p:pic>
        <p:nvPicPr>
          <p:cNvPr id="39" name="Picture 2" descr="http://www.stips.kyoto-u.ac.jp/wp-content/uploads/2012/09/kawakam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92300"/>
            <a:ext cx="124618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www.stips.kyoto-u.ac.jp/wp-content/uploads/2012/09/oyama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8923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6"/>
          <p:cNvSpPr>
            <a:spLocks noChangeArrowheads="1"/>
          </p:cNvSpPr>
          <p:nvPr/>
        </p:nvSpPr>
        <p:spPr bwMode="auto">
          <a:xfrm>
            <a:off x="193675" y="3430588"/>
            <a:ext cx="1858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rPr>
              <a:t>川上 浩司</a:t>
            </a:r>
            <a:endParaRPr lang="en-US" altLang="ja-JP" sz="1800">
              <a:solidFill>
                <a:srgbClr val="000000"/>
              </a:solidFill>
              <a:latin typeface="ＭＳ Ｐゴシック" charset="-128"/>
            </a:endParaRPr>
          </a:p>
          <a:p>
            <a:pPr algn="ctr">
              <a:spcBef>
                <a:spcPct val="0"/>
              </a:spcBef>
              <a:buFontTx/>
              <a:buNone/>
            </a:pPr>
            <a:r>
              <a:rPr lang="ja-JP" altLang="ja-JP" sz="1800">
                <a:solidFill>
                  <a:srgbClr val="000000"/>
                </a:solidFill>
                <a:latin typeface="ＭＳ Ｐゴシック" charset="-128"/>
                <a:ea typeface="ＭＳ ゴシック" charset="-128"/>
              </a:rPr>
              <a:t>教授（</a:t>
            </a:r>
            <a:r>
              <a:rPr lang="ja-JP" altLang="en-US" sz="1800">
                <a:solidFill>
                  <a:srgbClr val="000000"/>
                </a:solidFill>
                <a:latin typeface="ＭＳ Ｐゴシック" charset="-128"/>
                <a:ea typeface="ＭＳ ゴシック" charset="-128"/>
              </a:rPr>
              <a:t>ユニット</a:t>
            </a:r>
            <a:r>
              <a:rPr lang="ja-JP" altLang="ja-JP" sz="1800">
                <a:solidFill>
                  <a:srgbClr val="000000"/>
                </a:solidFill>
                <a:latin typeface="ＭＳ Ｐゴシック" charset="-128"/>
                <a:ea typeface="ＭＳ ゴシック" charset="-128"/>
              </a:rPr>
              <a:t>長）</a:t>
            </a:r>
            <a:endParaRPr lang="en-US" altLang="ja-JP" sz="1800">
              <a:solidFill>
                <a:srgbClr val="000000"/>
              </a:solidFill>
              <a:latin typeface="ＭＳ Ｐゴシック" charset="-128"/>
              <a:ea typeface="ＭＳ ゴシック" charset="-128"/>
            </a:endParaRPr>
          </a:p>
        </p:txBody>
      </p:sp>
      <p:sp>
        <p:nvSpPr>
          <p:cNvPr id="42" name="正方形/長方形 7"/>
          <p:cNvSpPr>
            <a:spLocks noChangeArrowheads="1"/>
          </p:cNvSpPr>
          <p:nvPr/>
        </p:nvSpPr>
        <p:spPr bwMode="auto">
          <a:xfrm>
            <a:off x="3376613" y="3430588"/>
            <a:ext cx="208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rPr>
              <a:t>小山田 耕二</a:t>
            </a:r>
            <a:endParaRPr lang="en-US" altLang="ja-JP" sz="1800">
              <a:solidFill>
                <a:srgbClr val="000000"/>
              </a:solidFill>
              <a:latin typeface="ＭＳ Ｐゴシック" charset="-128"/>
            </a:endParaRPr>
          </a:p>
          <a:p>
            <a:pPr algn="ctr">
              <a:spcBef>
                <a:spcPct val="0"/>
              </a:spcBef>
              <a:buFontTx/>
              <a:buNone/>
            </a:pPr>
            <a:r>
              <a:rPr lang="ja-JP" altLang="ja-JP" sz="1800">
                <a:solidFill>
                  <a:srgbClr val="000000"/>
                </a:solidFill>
                <a:latin typeface="ＭＳ Ｐゴシック" charset="-128"/>
                <a:ea typeface="ＭＳ ゴシック" charset="-128"/>
              </a:rPr>
              <a:t>教授（</a:t>
            </a:r>
            <a:r>
              <a:rPr lang="ja-JP" altLang="en-US" sz="1800">
                <a:solidFill>
                  <a:srgbClr val="000000"/>
                </a:solidFill>
                <a:latin typeface="ＭＳ Ｐゴシック" charset="-128"/>
                <a:ea typeface="ＭＳ ゴシック" charset="-128"/>
              </a:rPr>
              <a:t>副ユニット</a:t>
            </a:r>
            <a:r>
              <a:rPr lang="ja-JP" altLang="ja-JP" sz="1800">
                <a:solidFill>
                  <a:srgbClr val="000000"/>
                </a:solidFill>
                <a:latin typeface="ＭＳ Ｐゴシック" charset="-128"/>
                <a:ea typeface="ＭＳ ゴシック" charset="-128"/>
              </a:rPr>
              <a:t>長）</a:t>
            </a:r>
            <a:endParaRPr lang="en-US" altLang="ja-JP" sz="1800">
              <a:solidFill>
                <a:srgbClr val="000000"/>
              </a:solidFill>
              <a:latin typeface="ＭＳ Ｐゴシック" charset="-128"/>
              <a:ea typeface="ＭＳ ゴシック" charset="-128"/>
            </a:endParaRPr>
          </a:p>
        </p:txBody>
      </p:sp>
      <p:pic>
        <p:nvPicPr>
          <p:cNvPr id="43" name="Picture 10" descr="http://www.stips.kyoto-u.ac.jp/wp-content/uploads/2012/09/tomi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1892300"/>
            <a:ext cx="11874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2" descr="http://www.stips.kyoto-u.ac.jp/wp-content/uploads/2012/09/nakayam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6600" y="19050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正方形/長方形 10"/>
          <p:cNvSpPr/>
          <p:nvPr/>
        </p:nvSpPr>
        <p:spPr>
          <a:xfrm>
            <a:off x="1217613" y="1458913"/>
            <a:ext cx="1338262" cy="369887"/>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ja-JP" altLang="en-US" sz="1800" kern="0" dirty="0">
                <a:solidFill>
                  <a:prstClr val="black"/>
                </a:solidFill>
                <a:latin typeface="ＭＳ Ｐゴシック"/>
                <a:cs typeface="Times New Roman"/>
              </a:rPr>
              <a:t>医学研究科</a:t>
            </a:r>
            <a:endParaRPr lang="en-US" altLang="ja-JP" sz="1800" kern="0" dirty="0">
              <a:solidFill>
                <a:prstClr val="black"/>
              </a:solidFill>
              <a:latin typeface="ＭＳ Ｐゴシック"/>
              <a:cs typeface="Times New Roman"/>
            </a:endParaRPr>
          </a:p>
        </p:txBody>
      </p:sp>
      <p:sp>
        <p:nvSpPr>
          <p:cNvPr id="46" name="正方形/長方形 11"/>
          <p:cNvSpPr>
            <a:spLocks noChangeArrowheads="1"/>
          </p:cNvSpPr>
          <p:nvPr/>
        </p:nvSpPr>
        <p:spPr bwMode="auto">
          <a:xfrm>
            <a:off x="1985963" y="3430588"/>
            <a:ext cx="1179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rPr>
              <a:t>中山 健夫</a:t>
            </a:r>
          </a:p>
          <a:p>
            <a:pPr algn="ctr">
              <a:spcBef>
                <a:spcPct val="0"/>
              </a:spcBef>
              <a:buFontTx/>
              <a:buNone/>
            </a:pP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sp>
        <p:nvSpPr>
          <p:cNvPr id="47" name="正方形/長方形 12"/>
          <p:cNvSpPr/>
          <p:nvPr/>
        </p:nvSpPr>
        <p:spPr>
          <a:xfrm>
            <a:off x="3567113" y="1243013"/>
            <a:ext cx="1736725" cy="646112"/>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ja-JP" altLang="en-US" sz="1800" kern="0" dirty="0">
                <a:solidFill>
                  <a:prstClr val="black"/>
                </a:solidFill>
                <a:latin typeface="ＭＳ Ｐゴシック" pitchFamily="50" charset="-128"/>
                <a:ea typeface="ＭＳ Ｐゴシック" panose="020B0600070205080204" pitchFamily="50" charset="-128"/>
                <a:cs typeface="Times New Roman"/>
              </a:rPr>
              <a:t>学術情報</a:t>
            </a:r>
            <a:r>
              <a:rPr lang="en-US" altLang="ja-JP" sz="1800" kern="0" dirty="0">
                <a:solidFill>
                  <a:prstClr val="black"/>
                </a:solidFill>
                <a:latin typeface="ＭＳ Ｐゴシック" pitchFamily="50" charset="-128"/>
                <a:ea typeface="ＭＳ Ｐゴシック" panose="020B0600070205080204" pitchFamily="50" charset="-128"/>
                <a:cs typeface="Times New Roman"/>
              </a:rPr>
              <a:t/>
            </a:r>
            <a:br>
              <a:rPr lang="en-US" altLang="ja-JP" sz="1800" kern="0" dirty="0">
                <a:solidFill>
                  <a:prstClr val="black"/>
                </a:solidFill>
                <a:latin typeface="ＭＳ Ｐゴシック" pitchFamily="50" charset="-128"/>
                <a:ea typeface="ＭＳ Ｐゴシック" panose="020B0600070205080204" pitchFamily="50" charset="-128"/>
                <a:cs typeface="Times New Roman"/>
              </a:rPr>
            </a:br>
            <a:r>
              <a:rPr lang="ja-JP" altLang="en-US" sz="1800" kern="0" dirty="0">
                <a:solidFill>
                  <a:prstClr val="black"/>
                </a:solidFill>
                <a:latin typeface="ＭＳ Ｐゴシック" pitchFamily="50" charset="-128"/>
                <a:ea typeface="ＭＳ Ｐゴシック" panose="020B0600070205080204" pitchFamily="50" charset="-128"/>
                <a:cs typeface="Times New Roman"/>
              </a:rPr>
              <a:t>メディアセンター</a:t>
            </a:r>
            <a:endParaRPr lang="zh-TW" altLang="en-US" sz="1800" kern="0" dirty="0">
              <a:solidFill>
                <a:prstClr val="black"/>
              </a:solidFill>
              <a:latin typeface="ＭＳ Ｐゴシック" pitchFamily="50" charset="-128"/>
              <a:ea typeface="ＭＳ Ｐゴシック" panose="020B0600070205080204" pitchFamily="50" charset="-128"/>
              <a:cs typeface="Times New Roman"/>
            </a:endParaRPr>
          </a:p>
        </p:txBody>
      </p:sp>
      <p:sp>
        <p:nvSpPr>
          <p:cNvPr id="48" name="正方形/長方形 13"/>
          <p:cNvSpPr/>
          <p:nvPr/>
        </p:nvSpPr>
        <p:spPr>
          <a:xfrm>
            <a:off x="5508625" y="1482725"/>
            <a:ext cx="1338263" cy="369888"/>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ja-JP" altLang="en-US" sz="1800" kern="0" dirty="0">
                <a:solidFill>
                  <a:prstClr val="black"/>
                </a:solidFill>
                <a:latin typeface="ＭＳ Ｐゴシック"/>
                <a:cs typeface="Times New Roman"/>
              </a:rPr>
              <a:t>工学研究科</a:t>
            </a:r>
            <a:endParaRPr lang="en-US" altLang="ja-JP" sz="1800" kern="0" dirty="0">
              <a:solidFill>
                <a:prstClr val="black"/>
              </a:solidFill>
              <a:latin typeface="ＭＳ Ｐゴシック"/>
              <a:cs typeface="Times New Roman"/>
            </a:endParaRPr>
          </a:p>
        </p:txBody>
      </p:sp>
      <p:sp>
        <p:nvSpPr>
          <p:cNvPr id="49" name="正方形/長方形 17"/>
          <p:cNvSpPr>
            <a:spLocks noChangeArrowheads="1"/>
          </p:cNvSpPr>
          <p:nvPr/>
        </p:nvSpPr>
        <p:spPr bwMode="auto">
          <a:xfrm>
            <a:off x="5595938" y="3429000"/>
            <a:ext cx="1179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rPr>
              <a:t>富田 直秀</a:t>
            </a:r>
            <a:endParaRPr lang="en-US" altLang="ja-JP" sz="1800">
              <a:solidFill>
                <a:srgbClr val="000000"/>
              </a:solidFill>
              <a:latin typeface="ＭＳ Ｐゴシック" charset="-128"/>
            </a:endParaRPr>
          </a:p>
          <a:p>
            <a:pPr algn="ctr">
              <a:spcBef>
                <a:spcPct val="0"/>
              </a:spcBef>
              <a:buFontTx/>
              <a:buNone/>
            </a:pP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sp>
        <p:nvSpPr>
          <p:cNvPr id="50" name="正方形/長方形 18"/>
          <p:cNvSpPr>
            <a:spLocks noChangeArrowheads="1"/>
          </p:cNvSpPr>
          <p:nvPr/>
        </p:nvSpPr>
        <p:spPr bwMode="auto">
          <a:xfrm>
            <a:off x="409575" y="6176963"/>
            <a:ext cx="1179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ea typeface="ＭＳ ゴシック" charset="-128"/>
              </a:rPr>
              <a:t>依田 高典</a:t>
            </a:r>
          </a:p>
          <a:p>
            <a:pPr algn="ctr">
              <a:spcBef>
                <a:spcPct val="0"/>
              </a:spcBef>
              <a:buFontTx/>
              <a:buNone/>
            </a:pPr>
            <a:r>
              <a:rPr lang="ja-JP" altLang="en-US" sz="1800">
                <a:solidFill>
                  <a:srgbClr val="000000"/>
                </a:solidFill>
                <a:latin typeface="ＭＳ Ｐゴシック" charset="-128"/>
                <a:ea typeface="ＭＳ ゴシック" charset="-128"/>
              </a:rPr>
              <a:t>教授</a:t>
            </a:r>
          </a:p>
        </p:txBody>
      </p:sp>
      <p:sp>
        <p:nvSpPr>
          <p:cNvPr id="51" name="正方形/長方形 19"/>
          <p:cNvSpPr/>
          <p:nvPr/>
        </p:nvSpPr>
        <p:spPr>
          <a:xfrm>
            <a:off x="333375" y="4283075"/>
            <a:ext cx="1339850" cy="369888"/>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ja-JP" altLang="en-US" sz="1800" kern="0" dirty="0">
                <a:solidFill>
                  <a:prstClr val="black"/>
                </a:solidFill>
                <a:latin typeface="ＭＳ Ｐゴシック" pitchFamily="50" charset="-128"/>
                <a:cs typeface="Times New Roman"/>
              </a:rPr>
              <a:t>経済研究科</a:t>
            </a:r>
            <a:endParaRPr lang="zh-TW" altLang="en-US" sz="1800" kern="0" dirty="0">
              <a:solidFill>
                <a:prstClr val="black"/>
              </a:solidFill>
              <a:latin typeface="ＭＳ Ｐゴシック" pitchFamily="50" charset="-128"/>
              <a:ea typeface="ＭＳ Ｐゴシック" panose="020B0600070205080204" pitchFamily="50" charset="-128"/>
              <a:cs typeface="Times New Roman"/>
            </a:endParaRPr>
          </a:p>
        </p:txBody>
      </p:sp>
      <p:sp>
        <p:nvSpPr>
          <p:cNvPr id="52" name="正方形/長方形 20"/>
          <p:cNvSpPr/>
          <p:nvPr/>
        </p:nvSpPr>
        <p:spPr>
          <a:xfrm>
            <a:off x="2106613" y="4283075"/>
            <a:ext cx="1338262" cy="369888"/>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ja-JP" altLang="en-US" sz="1800" kern="0" dirty="0">
                <a:solidFill>
                  <a:prstClr val="black"/>
                </a:solidFill>
                <a:latin typeface="ＭＳ Ｐゴシック"/>
                <a:cs typeface="Times New Roman"/>
              </a:rPr>
              <a:t>農学研究科</a:t>
            </a:r>
            <a:endParaRPr lang="en-US" altLang="ja-JP" sz="1800" kern="0" dirty="0">
              <a:solidFill>
                <a:prstClr val="black"/>
              </a:solidFill>
              <a:latin typeface="ＭＳ Ｐゴシック"/>
              <a:cs typeface="Times New Roman"/>
            </a:endParaRPr>
          </a:p>
        </p:txBody>
      </p:sp>
      <p:sp>
        <p:nvSpPr>
          <p:cNvPr id="53" name="正方形/長方形 21"/>
          <p:cNvSpPr/>
          <p:nvPr/>
        </p:nvSpPr>
        <p:spPr>
          <a:xfrm>
            <a:off x="3802063" y="4283075"/>
            <a:ext cx="1338262" cy="369888"/>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ja-JP" altLang="en-US" sz="1800" kern="0" dirty="0">
                <a:solidFill>
                  <a:prstClr val="black"/>
                </a:solidFill>
                <a:latin typeface="ＭＳ Ｐゴシック"/>
                <a:cs typeface="Times New Roman"/>
              </a:rPr>
              <a:t>化学研究所</a:t>
            </a:r>
          </a:p>
        </p:txBody>
      </p:sp>
      <p:sp>
        <p:nvSpPr>
          <p:cNvPr id="54" name="正方形/長方形 22"/>
          <p:cNvSpPr>
            <a:spLocks noChangeArrowheads="1"/>
          </p:cNvSpPr>
          <p:nvPr/>
        </p:nvSpPr>
        <p:spPr bwMode="auto">
          <a:xfrm>
            <a:off x="2284413" y="6165850"/>
            <a:ext cx="947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rPr>
              <a:t>宮川</a:t>
            </a:r>
            <a:r>
              <a:rPr lang="en-US" altLang="ja-JP" sz="1800">
                <a:solidFill>
                  <a:srgbClr val="000000"/>
                </a:solidFill>
                <a:latin typeface="ＭＳ Ｐゴシック" charset="-128"/>
              </a:rPr>
              <a:t> </a:t>
            </a:r>
            <a:r>
              <a:rPr lang="ja-JP" altLang="en-US" sz="1800">
                <a:solidFill>
                  <a:srgbClr val="000000"/>
                </a:solidFill>
                <a:latin typeface="ＭＳ Ｐゴシック" charset="-128"/>
              </a:rPr>
              <a:t>恒</a:t>
            </a:r>
          </a:p>
          <a:p>
            <a:pPr algn="ctr">
              <a:spcBef>
                <a:spcPct val="0"/>
              </a:spcBef>
              <a:buFontTx/>
              <a:buNone/>
            </a:pP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sp>
        <p:nvSpPr>
          <p:cNvPr id="55" name="正方形/長方形 23"/>
          <p:cNvSpPr>
            <a:spLocks noChangeArrowheads="1"/>
          </p:cNvSpPr>
          <p:nvPr/>
        </p:nvSpPr>
        <p:spPr bwMode="auto">
          <a:xfrm>
            <a:off x="3857625" y="6165850"/>
            <a:ext cx="124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rPr>
              <a:t>二木 史朗 </a:t>
            </a:r>
            <a:endParaRPr lang="en-US" altLang="ja-JP" sz="1800">
              <a:solidFill>
                <a:srgbClr val="000000"/>
              </a:solidFill>
              <a:latin typeface="ＭＳ Ｐゴシック" charset="-128"/>
            </a:endParaRPr>
          </a:p>
          <a:p>
            <a:pPr algn="ctr">
              <a:spcBef>
                <a:spcPct val="0"/>
              </a:spcBef>
              <a:buFontTx/>
              <a:buNone/>
            </a:pPr>
            <a:r>
              <a:rPr lang="ja-JP" altLang="en-US" sz="1800">
                <a:solidFill>
                  <a:srgbClr val="000000"/>
                </a:solidFill>
                <a:latin typeface="ＭＳ Ｐゴシック" charset="-128"/>
              </a:rPr>
              <a:t>教授</a:t>
            </a:r>
            <a:endParaRPr lang="en-US" altLang="ja-JP" sz="1800">
              <a:solidFill>
                <a:srgbClr val="000000"/>
              </a:solidFill>
              <a:latin typeface="ＭＳ Ｐゴシック" charset="-128"/>
              <a:ea typeface="ＭＳ ゴシック" charset="-128"/>
            </a:endParaRPr>
          </a:p>
        </p:txBody>
      </p:sp>
      <p:pic>
        <p:nvPicPr>
          <p:cNvPr id="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6838" y="4643438"/>
            <a:ext cx="1108075" cy="146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正方形/長方形 29"/>
          <p:cNvSpPr>
            <a:spLocks noChangeArrowheads="1"/>
          </p:cNvSpPr>
          <p:nvPr/>
        </p:nvSpPr>
        <p:spPr bwMode="auto">
          <a:xfrm>
            <a:off x="5651500" y="6173788"/>
            <a:ext cx="1160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1800">
                <a:solidFill>
                  <a:srgbClr val="000000"/>
                </a:solidFill>
                <a:latin typeface="Arial" charset="0"/>
              </a:rPr>
              <a:t>佐野 亘 　</a:t>
            </a:r>
            <a:endParaRPr lang="en-US" altLang="ja-JP" sz="1800">
              <a:solidFill>
                <a:srgbClr val="000000"/>
              </a:solidFill>
              <a:latin typeface="Arial" charset="0"/>
            </a:endParaRPr>
          </a:p>
          <a:p>
            <a:pPr>
              <a:spcBef>
                <a:spcPct val="0"/>
              </a:spcBef>
              <a:buFontTx/>
              <a:buNone/>
            </a:pPr>
            <a:r>
              <a:rPr lang="ja-JP" altLang="en-US" sz="1800">
                <a:solidFill>
                  <a:srgbClr val="000000"/>
                </a:solidFill>
                <a:latin typeface="Arial" charset="0"/>
              </a:rPr>
              <a:t>　教授</a:t>
            </a:r>
          </a:p>
        </p:txBody>
      </p:sp>
      <p:pic>
        <p:nvPicPr>
          <p:cNvPr id="58" name="Picture 8" descr="http://www.stips.kyoto-u.ac.jp/wp-content/uploads/2012/09/san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1650" y="46228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正方形/長方形 32"/>
          <p:cNvSpPr/>
          <p:nvPr/>
        </p:nvSpPr>
        <p:spPr>
          <a:xfrm>
            <a:off x="5076825" y="4208463"/>
            <a:ext cx="2146300" cy="368300"/>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ja-JP" altLang="en-US" sz="1800" kern="0" dirty="0">
                <a:solidFill>
                  <a:srgbClr val="000000"/>
                </a:solidFill>
                <a:latin typeface="ＭＳ Ｐゴシック"/>
                <a:cs typeface="Times New Roman"/>
              </a:rPr>
              <a:t>人間・環境学研究科</a:t>
            </a:r>
          </a:p>
        </p:txBody>
      </p:sp>
      <p:pic>
        <p:nvPicPr>
          <p:cNvPr id="60" name="Picture 8" descr="http://www.stips.kyoto-u.ac.jp/wp-content/uploads/2012/09/id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138" y="4652963"/>
            <a:ext cx="13414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 descr="http://www.stips.kyoto-u.ac.jp/wp-content/uploads/2013/11/tetuji870ised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5825" y="1874838"/>
            <a:ext cx="14351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26"/>
          <p:cNvSpPr/>
          <p:nvPr/>
        </p:nvSpPr>
        <p:spPr>
          <a:xfrm>
            <a:off x="7302500" y="1474788"/>
            <a:ext cx="1338263" cy="369887"/>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ja-JP" altLang="en-US" sz="1800" kern="0" dirty="0">
                <a:solidFill>
                  <a:prstClr val="black"/>
                </a:solidFill>
                <a:latin typeface="ＭＳ Ｐゴシック" pitchFamily="50" charset="-128"/>
                <a:cs typeface="Times New Roman"/>
              </a:rPr>
              <a:t>文学研究科</a:t>
            </a:r>
            <a:endParaRPr lang="zh-TW" altLang="en-US" sz="1800" kern="0" dirty="0">
              <a:solidFill>
                <a:prstClr val="black"/>
              </a:solidFill>
              <a:latin typeface="ＭＳ Ｐゴシック" pitchFamily="50" charset="-128"/>
              <a:ea typeface="ＭＳ Ｐゴシック" panose="020B0600070205080204" pitchFamily="50" charset="-128"/>
              <a:cs typeface="Times New Roman"/>
            </a:endParaRPr>
          </a:p>
        </p:txBody>
      </p:sp>
      <p:sp>
        <p:nvSpPr>
          <p:cNvPr id="63" name="正方形/長方形 37"/>
          <p:cNvSpPr>
            <a:spLocks noChangeArrowheads="1"/>
          </p:cNvSpPr>
          <p:nvPr/>
        </p:nvSpPr>
        <p:spPr bwMode="auto">
          <a:xfrm>
            <a:off x="7267575" y="3336925"/>
            <a:ext cx="1408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ea typeface="ＭＳ ゴシック" charset="-128"/>
              </a:rPr>
              <a:t>伊勢田 哲治</a:t>
            </a:r>
            <a:endParaRPr lang="en-US" altLang="ja-JP" sz="1800">
              <a:solidFill>
                <a:srgbClr val="000000"/>
              </a:solidFill>
              <a:latin typeface="ＭＳ Ｐゴシック" charset="-128"/>
              <a:ea typeface="ＭＳ ゴシック" charset="-128"/>
            </a:endParaRPr>
          </a:p>
          <a:p>
            <a:pPr algn="ctr">
              <a:spcBef>
                <a:spcPct val="0"/>
              </a:spcBef>
              <a:buFontTx/>
              <a:buNone/>
            </a:pPr>
            <a:r>
              <a:rPr lang="ja-JP" altLang="en-US" sz="1800">
                <a:solidFill>
                  <a:srgbClr val="000000"/>
                </a:solidFill>
                <a:latin typeface="ＭＳ Ｐゴシック" charset="-128"/>
                <a:ea typeface="ＭＳ ゴシック" charset="-128"/>
              </a:rPr>
              <a:t>准</a:t>
            </a: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sp>
        <p:nvSpPr>
          <p:cNvPr id="64" name="正方形/長方形 13"/>
          <p:cNvSpPr/>
          <p:nvPr/>
        </p:nvSpPr>
        <p:spPr>
          <a:xfrm>
            <a:off x="7288213" y="4313238"/>
            <a:ext cx="1385887" cy="369887"/>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ja-JP" altLang="en-US" sz="1800" kern="0">
                <a:solidFill>
                  <a:prstClr val="black"/>
                </a:solidFill>
                <a:latin typeface="ＭＳ Ｐゴシック"/>
                <a:cs typeface="Times New Roman"/>
              </a:rPr>
              <a:t>理学研究科</a:t>
            </a:r>
            <a:endParaRPr lang="en-US" altLang="ja-JP" sz="1800" kern="0" dirty="0">
              <a:solidFill>
                <a:prstClr val="black"/>
              </a:solidFill>
              <a:latin typeface="ＭＳ Ｐゴシック"/>
              <a:cs typeface="Times New Roman"/>
            </a:endParaRPr>
          </a:p>
        </p:txBody>
      </p:sp>
      <p:pic>
        <p:nvPicPr>
          <p:cNvPr id="65"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416800" y="4672013"/>
            <a:ext cx="112553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正方形/長方形 29"/>
          <p:cNvSpPr>
            <a:spLocks noChangeArrowheads="1"/>
          </p:cNvSpPr>
          <p:nvPr/>
        </p:nvSpPr>
        <p:spPr bwMode="auto">
          <a:xfrm>
            <a:off x="7308850" y="6211888"/>
            <a:ext cx="117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Arial" charset="0"/>
              </a:rPr>
              <a:t>市川 正敏</a:t>
            </a:r>
            <a:endParaRPr lang="en-US" altLang="ja-JP" sz="1800">
              <a:solidFill>
                <a:srgbClr val="000000"/>
              </a:solidFill>
              <a:latin typeface="Arial" charset="0"/>
            </a:endParaRPr>
          </a:p>
          <a:p>
            <a:pPr algn="ctr">
              <a:spcBef>
                <a:spcPct val="0"/>
              </a:spcBef>
              <a:buFontTx/>
              <a:buNone/>
            </a:pPr>
            <a:r>
              <a:rPr lang="ja-JP" altLang="en-US" sz="1800">
                <a:solidFill>
                  <a:srgbClr val="000000"/>
                </a:solidFill>
                <a:latin typeface="Arial" charset="0"/>
              </a:rPr>
              <a:t>　講師</a:t>
            </a:r>
          </a:p>
        </p:txBody>
      </p:sp>
      <p:pic>
        <p:nvPicPr>
          <p:cNvPr id="67" name="Picture 24"/>
          <p:cNvPicPr>
            <a:picLocks noChangeAspect="1"/>
          </p:cNvPicPr>
          <p:nvPr/>
        </p:nvPicPr>
        <p:blipFill>
          <a:blip r:embed="rId12">
            <a:extLst>
              <a:ext uri="{28A0092B-C50C-407E-A947-70E740481C1C}">
                <a14:useLocalDpi xmlns:a14="http://schemas.microsoft.com/office/drawing/2010/main" val="0"/>
              </a:ext>
            </a:extLst>
          </a:blip>
          <a:srcRect l="8473" t="8238" r="32051" b="21428"/>
          <a:stretch>
            <a:fillRect/>
          </a:stretch>
        </p:blipFill>
        <p:spPr bwMode="auto">
          <a:xfrm>
            <a:off x="2139950" y="4652963"/>
            <a:ext cx="1143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70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prstClr val="black"/>
                </a:solidFill>
                <a:latin typeface="HGP創英ﾌﾟﾚｾﾞﾝｽEB" pitchFamily="18" charset="-128"/>
                <a:ea typeface="HGP創英ﾌﾟﾚｾﾞﾝｽEB" pitchFamily="18" charset="-128"/>
              </a:rPr>
              <a:t>学際融合教育研究推進センター政策のための科学ユニット</a:t>
            </a:r>
            <a:endParaRPr lang="ja-JP" altLang="en-US" dirty="0">
              <a:solidFill>
                <a:prstClr val="black"/>
              </a:solidFill>
              <a:latin typeface="HGP創英ﾌﾟﾚｾﾞﾝｽEB" pitchFamily="18" charset="-128"/>
              <a:ea typeface="HGP創英ﾌﾟﾚｾﾞﾝｽEB" pitchFamily="18" charset="-128"/>
            </a:endParaRPr>
          </a:p>
        </p:txBody>
      </p:sp>
      <p:cxnSp>
        <p:nvCxnSpPr>
          <p:cNvPr id="5" name="直線コネクタ 4"/>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4625"/>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タイトル 10"/>
          <p:cNvSpPr txBox="1">
            <a:spLocks/>
          </p:cNvSpPr>
          <p:nvPr/>
        </p:nvSpPr>
        <p:spPr>
          <a:xfrm>
            <a:off x="251521" y="430693"/>
            <a:ext cx="7200800" cy="576064"/>
          </a:xfrm>
          <a:prstGeom prst="rect">
            <a:avLst/>
          </a:prstGeom>
        </p:spPr>
        <p:txBody>
          <a:bodyPr>
            <a:noAutofit/>
          </a:bodyPr>
          <a:lstStyle/>
          <a:p>
            <a:pPr algn="ctr" fontAlgn="base">
              <a:spcBef>
                <a:spcPct val="0"/>
              </a:spcBef>
              <a:spcAft>
                <a:spcPct val="0"/>
              </a:spcAft>
              <a:defRPr/>
            </a:pPr>
            <a:r>
              <a:rPr lang="en-US" altLang="ja-JP" sz="3600" dirty="0" smtClean="0">
                <a:solidFill>
                  <a:srgbClr val="000000"/>
                </a:solidFill>
                <a:latin typeface="ＭＳ Ｐゴシック"/>
              </a:rPr>
              <a:t>13</a:t>
            </a:r>
            <a:r>
              <a:rPr lang="ja-JP" altLang="en-US" sz="3600" dirty="0" smtClean="0">
                <a:solidFill>
                  <a:srgbClr val="000000"/>
                </a:solidFill>
                <a:latin typeface="ＭＳ Ｐゴシック"/>
              </a:rPr>
              <a:t>分野</a:t>
            </a:r>
            <a:r>
              <a:rPr lang="ja-JP" altLang="en-US" sz="3600" dirty="0">
                <a:solidFill>
                  <a:srgbClr val="000000"/>
                </a:solidFill>
                <a:latin typeface="ＭＳ Ｐゴシック"/>
              </a:rPr>
              <a:t>から豪華な教授陣！</a:t>
            </a:r>
          </a:p>
        </p:txBody>
      </p:sp>
      <p:pic>
        <p:nvPicPr>
          <p:cNvPr id="35" name="Picture 2" descr="http://www.stips.kyoto-u.ac.jp/wp-content/uploads/2012/09/suemats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62150"/>
            <a:ext cx="1143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 descr="http://www.stips.kyoto-u.ac.jp/wp-content/uploads/2012/09/miya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925" y="4572000"/>
            <a:ext cx="1095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正方形/長方形 23"/>
          <p:cNvSpPr/>
          <p:nvPr/>
        </p:nvSpPr>
        <p:spPr>
          <a:xfrm>
            <a:off x="3935413" y="4170363"/>
            <a:ext cx="3300412" cy="369887"/>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ja-JP" altLang="en-US" sz="1800" kern="0" dirty="0">
                <a:solidFill>
                  <a:srgbClr val="000000"/>
                </a:solidFill>
                <a:latin typeface="ＭＳ Ｐゴシック"/>
                <a:cs typeface="Times New Roman"/>
              </a:rPr>
              <a:t>学際融合教育研究推進センター</a:t>
            </a:r>
            <a:endParaRPr lang="en-US" altLang="ja-JP" sz="1800" kern="0" dirty="0">
              <a:solidFill>
                <a:srgbClr val="000000"/>
              </a:solidFill>
              <a:latin typeface="ＭＳ Ｐゴシック"/>
              <a:cs typeface="Times New Roman"/>
            </a:endParaRPr>
          </a:p>
        </p:txBody>
      </p:sp>
      <p:sp>
        <p:nvSpPr>
          <p:cNvPr id="68" name="正方形/長方形 25"/>
          <p:cNvSpPr>
            <a:spLocks noChangeArrowheads="1"/>
          </p:cNvSpPr>
          <p:nvPr/>
        </p:nvSpPr>
        <p:spPr bwMode="auto">
          <a:xfrm>
            <a:off x="2673350" y="6164263"/>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ea typeface="ＭＳ ゴシック" charset="-128"/>
              </a:rPr>
              <a:t>宮野 公樹</a:t>
            </a:r>
            <a:endParaRPr lang="en-US" altLang="ja-JP" sz="1800">
              <a:solidFill>
                <a:srgbClr val="000000"/>
              </a:solidFill>
              <a:latin typeface="ＭＳ Ｐゴシック" charset="-128"/>
              <a:ea typeface="ＭＳ ゴシック" charset="-128"/>
            </a:endParaRPr>
          </a:p>
          <a:p>
            <a:pPr algn="ctr">
              <a:spcBef>
                <a:spcPct val="0"/>
              </a:spcBef>
              <a:buFontTx/>
              <a:buNone/>
            </a:pPr>
            <a:r>
              <a:rPr lang="ja-JP" altLang="en-US" sz="1800">
                <a:solidFill>
                  <a:srgbClr val="000000"/>
                </a:solidFill>
                <a:latin typeface="ＭＳ Ｐゴシック" charset="-128"/>
                <a:ea typeface="ＭＳ ゴシック" charset="-128"/>
              </a:rPr>
              <a:t>准</a:t>
            </a: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sp>
        <p:nvSpPr>
          <p:cNvPr id="69" name="正方形/長方形 27"/>
          <p:cNvSpPr>
            <a:spLocks noChangeArrowheads="1"/>
          </p:cNvSpPr>
          <p:nvPr/>
        </p:nvSpPr>
        <p:spPr bwMode="auto">
          <a:xfrm>
            <a:off x="7235825" y="6164263"/>
            <a:ext cx="1123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ea typeface="ＭＳ ゴシック" charset="-128"/>
              </a:rPr>
              <a:t>井出和希</a:t>
            </a:r>
            <a:endParaRPr lang="en-US" altLang="ja-JP" sz="1800">
              <a:solidFill>
                <a:srgbClr val="000000"/>
              </a:solidFill>
              <a:latin typeface="ＭＳ Ｐゴシック" charset="-128"/>
              <a:ea typeface="ＭＳ ゴシック" charset="-128"/>
            </a:endParaRPr>
          </a:p>
          <a:p>
            <a:pPr algn="ctr">
              <a:spcBef>
                <a:spcPct val="0"/>
              </a:spcBef>
              <a:buFontTx/>
              <a:buNone/>
            </a:pPr>
            <a:r>
              <a:rPr lang="ja-JP" altLang="en-US" sz="1800">
                <a:solidFill>
                  <a:srgbClr val="000000"/>
                </a:solidFill>
                <a:latin typeface="ＭＳ Ｐゴシック" charset="-128"/>
                <a:ea typeface="ＭＳ ゴシック" charset="-128"/>
              </a:rPr>
              <a:t>特定助教</a:t>
            </a:r>
            <a:endParaRPr lang="en-US" altLang="ja-JP" sz="1800">
              <a:solidFill>
                <a:srgbClr val="000000"/>
              </a:solidFill>
              <a:latin typeface="ＭＳ Ｐゴシック" charset="-128"/>
              <a:ea typeface="ＭＳ ゴシック" charset="-128"/>
            </a:endParaRPr>
          </a:p>
        </p:txBody>
      </p:sp>
      <p:sp>
        <p:nvSpPr>
          <p:cNvPr id="70" name="正方形/長方形 28"/>
          <p:cNvSpPr>
            <a:spLocks noChangeArrowheads="1"/>
          </p:cNvSpPr>
          <p:nvPr/>
        </p:nvSpPr>
        <p:spPr bwMode="auto">
          <a:xfrm>
            <a:off x="2225675" y="3487738"/>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ea typeface="ＭＳ ゴシック" charset="-128"/>
              </a:rPr>
              <a:t>御手洗 潤</a:t>
            </a:r>
            <a:endParaRPr lang="en-US" altLang="ja-JP" sz="1800">
              <a:solidFill>
                <a:srgbClr val="000000"/>
              </a:solidFill>
              <a:latin typeface="ＭＳ Ｐゴシック" charset="-128"/>
              <a:ea typeface="ＭＳ ゴシック" charset="-128"/>
            </a:endParaRPr>
          </a:p>
          <a:p>
            <a:pPr algn="ctr">
              <a:spcBef>
                <a:spcPct val="0"/>
              </a:spcBef>
              <a:buFontTx/>
              <a:buNone/>
            </a:pP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sp>
        <p:nvSpPr>
          <p:cNvPr id="71" name="正方形/長方形 30"/>
          <p:cNvSpPr>
            <a:spLocks noChangeArrowheads="1"/>
          </p:cNvSpPr>
          <p:nvPr/>
        </p:nvSpPr>
        <p:spPr bwMode="auto">
          <a:xfrm>
            <a:off x="501650" y="3487738"/>
            <a:ext cx="1177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ea typeface="ＭＳ ゴシック" charset="-128"/>
              </a:rPr>
              <a:t>末松 千尋</a:t>
            </a:r>
          </a:p>
          <a:p>
            <a:pPr algn="ctr">
              <a:spcBef>
                <a:spcPct val="0"/>
              </a:spcBef>
              <a:buFontTx/>
              <a:buNone/>
            </a:pP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sp>
        <p:nvSpPr>
          <p:cNvPr id="72" name="正方形/長方形 32"/>
          <p:cNvSpPr>
            <a:spLocks noChangeArrowheads="1"/>
          </p:cNvSpPr>
          <p:nvPr/>
        </p:nvSpPr>
        <p:spPr bwMode="auto">
          <a:xfrm>
            <a:off x="762000" y="6165850"/>
            <a:ext cx="941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ja-JP" sz="1800">
                <a:latin typeface="Arial" charset="0"/>
              </a:rPr>
              <a:t>齊藤</a:t>
            </a:r>
            <a:r>
              <a:rPr lang="en-US" altLang="ja-JP" sz="1800">
                <a:latin typeface="Arial" charset="0"/>
              </a:rPr>
              <a:t> </a:t>
            </a:r>
            <a:r>
              <a:rPr lang="ja-JP" altLang="ja-JP" sz="1800">
                <a:latin typeface="Arial" charset="0"/>
              </a:rPr>
              <a:t>永</a:t>
            </a:r>
            <a:endParaRPr lang="en-US" altLang="ja-JP" sz="1800">
              <a:latin typeface="Arial" charset="0"/>
            </a:endParaRPr>
          </a:p>
          <a:p>
            <a:pPr algn="ctr">
              <a:spcBef>
                <a:spcPct val="0"/>
              </a:spcBef>
              <a:buFontTx/>
              <a:buNone/>
            </a:pPr>
            <a:r>
              <a:rPr lang="ja-JP" altLang="en-US" sz="1800">
                <a:solidFill>
                  <a:srgbClr val="000000"/>
                </a:solidFill>
                <a:latin typeface="ＭＳ Ｐゴシック" charset="-128"/>
                <a:ea typeface="ＭＳ ゴシック" charset="-128"/>
              </a:rPr>
              <a:t>准</a:t>
            </a: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sp>
        <p:nvSpPr>
          <p:cNvPr id="73" name="正方形/長方形 34"/>
          <p:cNvSpPr/>
          <p:nvPr/>
        </p:nvSpPr>
        <p:spPr>
          <a:xfrm>
            <a:off x="1090613" y="1449388"/>
            <a:ext cx="1800225" cy="368300"/>
          </a:xfrm>
          <a:prstGeom prst="rect">
            <a:avLst/>
          </a:prstGeom>
        </p:spPr>
        <p:txBody>
          <a:bodyPr wrap="non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CN" altLang="en-US" dirty="0"/>
              <a:t>経営管理大学院</a:t>
            </a:r>
          </a:p>
        </p:txBody>
      </p:sp>
      <p:sp>
        <p:nvSpPr>
          <p:cNvPr id="74" name="正方形/長方形 35"/>
          <p:cNvSpPr>
            <a:spLocks noChangeArrowheads="1"/>
          </p:cNvSpPr>
          <p:nvPr/>
        </p:nvSpPr>
        <p:spPr bwMode="auto">
          <a:xfrm>
            <a:off x="257175" y="4122738"/>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ja-JP" sz="1800">
                <a:latin typeface="Arial" charset="0"/>
              </a:rPr>
              <a:t>医学部附属病院</a:t>
            </a:r>
            <a:endParaRPr lang="en-US" altLang="ja-JP" sz="1800">
              <a:latin typeface="Arial" charset="0"/>
            </a:endParaRPr>
          </a:p>
        </p:txBody>
      </p:sp>
      <p:sp>
        <p:nvSpPr>
          <p:cNvPr id="75" name="正方形/長方形 38"/>
          <p:cNvSpPr>
            <a:spLocks noChangeArrowheads="1"/>
          </p:cNvSpPr>
          <p:nvPr/>
        </p:nvSpPr>
        <p:spPr bwMode="auto">
          <a:xfrm>
            <a:off x="5664200" y="6164263"/>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ea typeface="ＭＳ ゴシック" charset="-128"/>
              </a:rPr>
              <a:t>尾上 洋介</a:t>
            </a:r>
            <a:endParaRPr lang="en-US" altLang="ja-JP" sz="1800">
              <a:solidFill>
                <a:srgbClr val="000000"/>
              </a:solidFill>
              <a:latin typeface="ＭＳ Ｐゴシック" charset="-128"/>
              <a:ea typeface="ＭＳ ゴシック" charset="-128"/>
            </a:endParaRPr>
          </a:p>
          <a:p>
            <a:pPr algn="ctr">
              <a:spcBef>
                <a:spcPct val="0"/>
              </a:spcBef>
              <a:buFontTx/>
              <a:buNone/>
            </a:pPr>
            <a:r>
              <a:rPr lang="ja-JP" altLang="en-US" sz="1800">
                <a:solidFill>
                  <a:srgbClr val="000000"/>
                </a:solidFill>
                <a:latin typeface="ＭＳ Ｐゴシック" charset="-128"/>
                <a:ea typeface="ＭＳ ゴシック" charset="-128"/>
              </a:rPr>
              <a:t>特定助教</a:t>
            </a:r>
            <a:endParaRPr lang="en-US" altLang="ja-JP" sz="1800">
              <a:solidFill>
                <a:srgbClr val="000000"/>
              </a:solidFill>
              <a:latin typeface="ＭＳ Ｐゴシック" charset="-128"/>
              <a:ea typeface="ＭＳ ゴシック" charset="-128"/>
            </a:endParaRPr>
          </a:p>
        </p:txBody>
      </p:sp>
      <p:sp>
        <p:nvSpPr>
          <p:cNvPr id="76" name="正方形/長方形 39"/>
          <p:cNvSpPr>
            <a:spLocks noChangeArrowheads="1"/>
          </p:cNvSpPr>
          <p:nvPr/>
        </p:nvSpPr>
        <p:spPr bwMode="auto">
          <a:xfrm>
            <a:off x="4545013" y="3503613"/>
            <a:ext cx="1030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ja-JP" sz="1800">
                <a:latin typeface="Arial" charset="0"/>
              </a:rPr>
              <a:t>広田　茂</a:t>
            </a:r>
            <a:endParaRPr lang="en-US" altLang="ja-JP" sz="1800">
              <a:solidFill>
                <a:srgbClr val="000000"/>
              </a:solidFill>
              <a:latin typeface="ＭＳ Ｐゴシック" charset="-128"/>
              <a:ea typeface="ＭＳ ゴシック" charset="-128"/>
            </a:endParaRPr>
          </a:p>
          <a:p>
            <a:pPr algn="ctr">
              <a:spcBef>
                <a:spcPct val="0"/>
              </a:spcBef>
              <a:buFontTx/>
              <a:buNone/>
            </a:pPr>
            <a:r>
              <a:rPr lang="ja-JP" altLang="en-US" sz="1800">
                <a:solidFill>
                  <a:srgbClr val="000000"/>
                </a:solidFill>
                <a:latin typeface="ＭＳ Ｐゴシック" charset="-128"/>
                <a:ea typeface="ＭＳ ゴシック" charset="-128"/>
              </a:rPr>
              <a:t>准</a:t>
            </a: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sp>
        <p:nvSpPr>
          <p:cNvPr id="77" name="正方形/長方形 40"/>
          <p:cNvSpPr>
            <a:spLocks noChangeArrowheads="1"/>
          </p:cNvSpPr>
          <p:nvPr/>
        </p:nvSpPr>
        <p:spPr bwMode="auto">
          <a:xfrm>
            <a:off x="6435725" y="3500438"/>
            <a:ext cx="1173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ja-JP" sz="1800">
                <a:latin typeface="Arial" charset="0"/>
              </a:rPr>
              <a:t>小嶋</a:t>
            </a:r>
            <a:r>
              <a:rPr lang="ja-JP" altLang="en-US" sz="1800">
                <a:latin typeface="Arial" charset="0"/>
              </a:rPr>
              <a:t> </a:t>
            </a:r>
            <a:r>
              <a:rPr lang="ja-JP" altLang="ja-JP" sz="1800">
                <a:latin typeface="Arial" charset="0"/>
              </a:rPr>
              <a:t>大造</a:t>
            </a:r>
            <a:endParaRPr lang="en-US" altLang="ja-JP" sz="1800">
              <a:latin typeface="Arial" charset="0"/>
            </a:endParaRPr>
          </a:p>
          <a:p>
            <a:pPr algn="ctr">
              <a:spcBef>
                <a:spcPct val="0"/>
              </a:spcBef>
              <a:buFontTx/>
              <a:buNone/>
            </a:pPr>
            <a:r>
              <a:rPr lang="ja-JP" altLang="en-US" sz="1800">
                <a:solidFill>
                  <a:srgbClr val="000000"/>
                </a:solidFill>
                <a:latin typeface="ＭＳ Ｐゴシック" charset="-128"/>
                <a:ea typeface="ＭＳ ゴシック" charset="-128"/>
              </a:rPr>
              <a:t>准</a:t>
            </a: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sp>
        <p:nvSpPr>
          <p:cNvPr id="78" name="正方形/長方形 41"/>
          <p:cNvSpPr/>
          <p:nvPr/>
        </p:nvSpPr>
        <p:spPr>
          <a:xfrm>
            <a:off x="4179888" y="1466850"/>
            <a:ext cx="3992562" cy="369888"/>
          </a:xfrm>
          <a:prstGeom prst="rect">
            <a:avLst/>
          </a:prstGeom>
        </p:spPr>
        <p:txBody>
          <a:bodyPr wrap="none">
            <a:spAutoFit/>
          </a:bodyPr>
          <a:lstStyle/>
          <a:p>
            <a:pPr>
              <a:defRPr/>
            </a:pPr>
            <a:r>
              <a:rPr lang="ja-JP" altLang="ja-JP" sz="1800" dirty="0"/>
              <a:t>経済研究所先端政策分析研究センター</a:t>
            </a:r>
            <a:endParaRPr lang="ja-JP" altLang="en-US" sz="1800" kern="0" dirty="0">
              <a:solidFill>
                <a:srgbClr val="000000"/>
              </a:solidFill>
              <a:latin typeface="ＭＳ Ｐゴシック"/>
              <a:cs typeface="Times New Roman"/>
            </a:endParaRPr>
          </a:p>
        </p:txBody>
      </p:sp>
      <p:pic>
        <p:nvPicPr>
          <p:cNvPr id="79" name="図 43" descr="スクリーンショット 2016-01-22 23.20.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7225" y="1933575"/>
            <a:ext cx="118586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図 44" descr="sait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602163"/>
            <a:ext cx="11191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4572000"/>
            <a:ext cx="1219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5675" y="1970088"/>
            <a:ext cx="1139825"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1881188"/>
            <a:ext cx="11461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6" descr="http://www.stips.kyoto-u.ac.jp/wp-content/uploads/2012/09/becker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4602163"/>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正方形/長方形 36"/>
          <p:cNvSpPr>
            <a:spLocks noChangeArrowheads="1"/>
          </p:cNvSpPr>
          <p:nvPr/>
        </p:nvSpPr>
        <p:spPr bwMode="auto">
          <a:xfrm>
            <a:off x="3910013" y="6126163"/>
            <a:ext cx="17414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3200">
                <a:solidFill>
                  <a:schemeClr val="tx1"/>
                </a:solidFill>
                <a:latin typeface="Calibri" charset="0"/>
                <a:ea typeface="ＭＳ Ｐゴシック" charset="-128"/>
              </a:defRPr>
            </a:lvl1pPr>
            <a:lvl2pPr marL="742950" indent="-28575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800">
                <a:solidFill>
                  <a:schemeClr val="tx1"/>
                </a:solidFill>
                <a:latin typeface="Calibri" charset="0"/>
                <a:ea typeface="ＭＳ Ｐゴシック" charset="-128"/>
              </a:defRPr>
            </a:lvl2pPr>
            <a:lvl3pPr marL="11430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400">
                <a:solidFill>
                  <a:schemeClr val="tx1"/>
                </a:solidFill>
                <a:latin typeface="Calibri" charset="0"/>
                <a:ea typeface="ＭＳ Ｐゴシック" charset="-128"/>
              </a:defRPr>
            </a:lvl3pPr>
            <a:lvl4pPr marL="16002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4pPr>
            <a:lvl5pPr marL="2057400" indent="-228600">
              <a:spcBef>
                <a:spcPct val="20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kumimoji="1" sz="2000">
                <a:solidFill>
                  <a:schemeClr val="tx1"/>
                </a:solidFill>
                <a:latin typeface="Calibri" charset="0"/>
                <a:ea typeface="ＭＳ Ｐゴシック" charset="-128"/>
              </a:defRPr>
            </a:lvl9pPr>
          </a:lstStyle>
          <a:p>
            <a:pPr algn="ctr">
              <a:spcBef>
                <a:spcPct val="0"/>
              </a:spcBef>
              <a:buFontTx/>
              <a:buNone/>
            </a:pPr>
            <a:r>
              <a:rPr lang="ja-JP" altLang="en-US" sz="1800">
                <a:solidFill>
                  <a:srgbClr val="000000"/>
                </a:solidFill>
                <a:latin typeface="ＭＳ Ｐゴシック" charset="-128"/>
                <a:ea typeface="ＭＳ ゴシック" charset="-128"/>
              </a:rPr>
              <a:t>カール・ベッカー</a:t>
            </a:r>
          </a:p>
          <a:p>
            <a:pPr algn="ctr">
              <a:spcBef>
                <a:spcPct val="0"/>
              </a:spcBef>
              <a:buFontTx/>
              <a:buNone/>
            </a:pPr>
            <a:r>
              <a:rPr lang="ja-JP" altLang="en-US" sz="1800">
                <a:solidFill>
                  <a:srgbClr val="000000"/>
                </a:solidFill>
                <a:latin typeface="ＭＳ Ｐゴシック" charset="-128"/>
                <a:ea typeface="ＭＳ ゴシック" charset="-128"/>
              </a:rPr>
              <a:t>特任</a:t>
            </a:r>
            <a:r>
              <a:rPr lang="ja-JP" altLang="ja-JP" sz="1800">
                <a:solidFill>
                  <a:srgbClr val="000000"/>
                </a:solidFill>
                <a:latin typeface="ＭＳ Ｐゴシック" charset="-128"/>
                <a:ea typeface="ＭＳ ゴシック" charset="-128"/>
              </a:rPr>
              <a:t>教授</a:t>
            </a:r>
            <a:endParaRPr lang="en-US" altLang="ja-JP" sz="1800">
              <a:solidFill>
                <a:srgbClr val="000000"/>
              </a:solidFill>
              <a:latin typeface="ＭＳ Ｐゴシック" charset="-128"/>
              <a:ea typeface="ＭＳ ゴシック" charset="-128"/>
            </a:endParaRPr>
          </a:p>
        </p:txBody>
      </p:sp>
      <p:pic>
        <p:nvPicPr>
          <p:cNvPr id="86"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46938" y="4578350"/>
            <a:ext cx="1141412"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188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nvPr>
        </p:nvGraphicFramePr>
        <p:xfrm>
          <a:off x="251520" y="1556792"/>
          <a:ext cx="8712967" cy="2799578"/>
        </p:xfrm>
        <a:graphic>
          <a:graphicData uri="http://schemas.openxmlformats.org/drawingml/2006/table">
            <a:tbl>
              <a:tblPr firstRow="1" firstCol="1" bandRow="1">
                <a:tableStyleId>{7E9639D4-E3E2-4D34-9284-5A2195B3D0D7}</a:tableStyleId>
              </a:tblPr>
              <a:tblGrid>
                <a:gridCol w="1944216"/>
                <a:gridCol w="4896544"/>
                <a:gridCol w="1872207"/>
              </a:tblGrid>
              <a:tr h="410111">
                <a:tc>
                  <a:txBody>
                    <a:bodyPr/>
                    <a:lstStyle/>
                    <a:p>
                      <a:pPr algn="ctr">
                        <a:spcAft>
                          <a:spcPts val="0"/>
                        </a:spcAft>
                      </a:pPr>
                      <a:r>
                        <a:rPr lang="ja-JP" sz="2000" b="0" kern="100" dirty="0">
                          <a:solidFill>
                            <a:schemeClr val="tx1"/>
                          </a:solidFill>
                          <a:effectLst/>
                        </a:rPr>
                        <a:t>科目カテゴリー</a:t>
                      </a:r>
                      <a:endParaRPr lang="ja-JP" sz="2000" b="0" kern="100" dirty="0">
                        <a:solidFill>
                          <a:schemeClr val="tx1"/>
                        </a:solidFill>
                        <a:effectLst/>
                        <a:latin typeface="Century"/>
                        <a:ea typeface="ＭＳ 明朝"/>
                        <a:cs typeface="Times New Roman"/>
                      </a:endParaRPr>
                    </a:p>
                  </a:txBody>
                  <a:tcPr marL="68580" marR="68580" marT="0" marB="0" anchor="ctr">
                    <a:solidFill>
                      <a:schemeClr val="accent5">
                        <a:lumMod val="40000"/>
                        <a:lumOff val="60000"/>
                      </a:schemeClr>
                    </a:solidFill>
                  </a:tcPr>
                </a:tc>
                <a:tc>
                  <a:txBody>
                    <a:bodyPr/>
                    <a:lstStyle/>
                    <a:p>
                      <a:pPr algn="ctr">
                        <a:spcAft>
                          <a:spcPts val="0"/>
                        </a:spcAft>
                      </a:pPr>
                      <a:r>
                        <a:rPr lang="ja-JP" sz="2000" b="0" kern="100" dirty="0">
                          <a:solidFill>
                            <a:schemeClr val="tx1"/>
                          </a:solidFill>
                          <a:effectLst/>
                        </a:rPr>
                        <a:t>履修内容等</a:t>
                      </a:r>
                      <a:endParaRPr lang="ja-JP" sz="2000" b="0" kern="100" dirty="0">
                        <a:solidFill>
                          <a:schemeClr val="tx1"/>
                        </a:solidFill>
                        <a:effectLst/>
                        <a:latin typeface="Century"/>
                        <a:ea typeface="ＭＳ 明朝"/>
                        <a:cs typeface="Times New Roman"/>
                      </a:endParaRPr>
                    </a:p>
                  </a:txBody>
                  <a:tcPr marL="68580" marR="68580" marT="0" marB="0" anchor="ctr">
                    <a:solidFill>
                      <a:schemeClr val="accent5">
                        <a:lumMod val="40000"/>
                        <a:lumOff val="60000"/>
                      </a:schemeClr>
                    </a:solidFill>
                  </a:tcPr>
                </a:tc>
                <a:tc>
                  <a:txBody>
                    <a:bodyPr/>
                    <a:lstStyle/>
                    <a:p>
                      <a:pPr algn="ctr">
                        <a:spcAft>
                          <a:spcPts val="0"/>
                        </a:spcAft>
                      </a:pPr>
                      <a:r>
                        <a:rPr lang="ja-JP" sz="2000" b="0" kern="100" dirty="0">
                          <a:solidFill>
                            <a:schemeClr val="tx1"/>
                          </a:solidFill>
                          <a:effectLst/>
                        </a:rPr>
                        <a:t>単位数</a:t>
                      </a:r>
                      <a:endParaRPr lang="ja-JP" sz="2000" b="0" kern="100" dirty="0">
                        <a:solidFill>
                          <a:schemeClr val="tx1"/>
                        </a:solidFill>
                        <a:effectLst/>
                        <a:latin typeface="Century"/>
                        <a:ea typeface="ＭＳ 明朝"/>
                        <a:cs typeface="Times New Roman"/>
                      </a:endParaRPr>
                    </a:p>
                  </a:txBody>
                  <a:tcPr marL="68580" marR="68580" marT="0" marB="0" anchor="ctr">
                    <a:solidFill>
                      <a:schemeClr val="accent5">
                        <a:lumMod val="40000"/>
                        <a:lumOff val="60000"/>
                      </a:schemeClr>
                    </a:solidFill>
                  </a:tcPr>
                </a:tc>
              </a:tr>
              <a:tr h="453986">
                <a:tc>
                  <a:txBody>
                    <a:bodyPr/>
                    <a:lstStyle/>
                    <a:p>
                      <a:pPr algn="ctr">
                        <a:spcAft>
                          <a:spcPts val="0"/>
                        </a:spcAft>
                      </a:pPr>
                      <a:r>
                        <a:rPr lang="ja-JP" sz="2000" b="0" kern="100" dirty="0">
                          <a:solidFill>
                            <a:schemeClr val="tx1"/>
                          </a:solidFill>
                          <a:effectLst/>
                        </a:rPr>
                        <a:t>入門必修科目</a:t>
                      </a:r>
                      <a:endParaRPr lang="ja-JP" sz="2000" b="0" kern="100" dirty="0">
                        <a:solidFill>
                          <a:schemeClr val="tx1"/>
                        </a:solidFill>
                        <a:effectLst/>
                        <a:latin typeface="Century"/>
                        <a:ea typeface="ＭＳ 明朝"/>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2000" b="0" kern="100" dirty="0">
                          <a:solidFill>
                            <a:schemeClr val="tx1"/>
                          </a:solidFill>
                          <a:effectLst/>
                        </a:rPr>
                        <a:t>『現代社会と科学技術</a:t>
                      </a:r>
                      <a:r>
                        <a:rPr lang="ja-JP" sz="2000" b="0" kern="100" dirty="0" smtClean="0">
                          <a:solidFill>
                            <a:schemeClr val="tx1"/>
                          </a:solidFill>
                          <a:effectLst/>
                        </a:rPr>
                        <a:t>』</a:t>
                      </a:r>
                      <a:r>
                        <a:rPr lang="en-US" altLang="ja-JP" sz="2000" b="0" kern="100" dirty="0" smtClean="0">
                          <a:solidFill>
                            <a:schemeClr val="tx1"/>
                          </a:solidFill>
                          <a:effectLst/>
                        </a:rPr>
                        <a:t>*</a:t>
                      </a:r>
                      <a:endParaRPr lang="ja-JP" altLang="ja-JP" sz="2000" b="0" kern="100" dirty="0" smtClean="0">
                        <a:solidFill>
                          <a:schemeClr val="tx1"/>
                        </a:solidFill>
                        <a:effectLst/>
                        <a:latin typeface="Century"/>
                        <a:ea typeface="ＭＳ 明朝"/>
                        <a:cs typeface="Times New Roman"/>
                      </a:endParaRPr>
                    </a:p>
                  </a:txBody>
                  <a:tcPr marL="68580" marR="68580" marT="0" marB="0" anchor="ctr">
                    <a:solidFill>
                      <a:srgbClr val="FFFFCC"/>
                    </a:solidFill>
                  </a:tcPr>
                </a:tc>
                <a:tc>
                  <a:txBody>
                    <a:bodyPr/>
                    <a:lstStyle/>
                    <a:p>
                      <a:pPr algn="ctr">
                        <a:spcAft>
                          <a:spcPts val="0"/>
                        </a:spcAft>
                      </a:pPr>
                      <a:r>
                        <a:rPr lang="en-US" sz="2000" b="0" kern="100" dirty="0">
                          <a:solidFill>
                            <a:schemeClr val="tx1"/>
                          </a:solidFill>
                          <a:effectLst/>
                          <a:latin typeface="+mn-ea"/>
                          <a:ea typeface="+mn-ea"/>
                        </a:rPr>
                        <a:t>2</a:t>
                      </a:r>
                      <a:r>
                        <a:rPr lang="ja-JP" sz="2000" b="0" kern="100" dirty="0">
                          <a:solidFill>
                            <a:schemeClr val="tx1"/>
                          </a:solidFill>
                          <a:effectLst/>
                          <a:latin typeface="+mn-ea"/>
                          <a:ea typeface="+mn-ea"/>
                        </a:rPr>
                        <a:t>単位</a:t>
                      </a:r>
                      <a:endParaRPr lang="ja-JP" sz="2000" b="0" kern="100" dirty="0">
                        <a:solidFill>
                          <a:schemeClr val="tx1"/>
                        </a:solidFill>
                        <a:effectLst/>
                        <a:latin typeface="+mn-ea"/>
                        <a:ea typeface="+mn-ea"/>
                        <a:cs typeface="Times New Roman"/>
                      </a:endParaRPr>
                    </a:p>
                  </a:txBody>
                  <a:tcPr marL="68580" marR="68580" marT="0" marB="0" anchor="ctr"/>
                </a:tc>
              </a:tr>
              <a:tr h="432048">
                <a:tc>
                  <a:txBody>
                    <a:bodyPr/>
                    <a:lstStyle/>
                    <a:p>
                      <a:pPr algn="ctr">
                        <a:spcAft>
                          <a:spcPts val="0"/>
                        </a:spcAft>
                      </a:pPr>
                      <a:r>
                        <a:rPr lang="ja-JP" sz="2000" b="0" kern="100" dirty="0">
                          <a:solidFill>
                            <a:schemeClr val="tx1"/>
                          </a:solidFill>
                          <a:effectLst/>
                        </a:rPr>
                        <a:t>連携必修科目</a:t>
                      </a:r>
                      <a:endParaRPr lang="ja-JP" sz="2000" b="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2000" b="0" kern="100" dirty="0">
                          <a:solidFill>
                            <a:schemeClr val="tx1"/>
                          </a:solidFill>
                          <a:effectLst/>
                        </a:rPr>
                        <a:t>『科学技術イノベーション政策特別演習</a:t>
                      </a:r>
                      <a:r>
                        <a:rPr lang="ja-JP" sz="2000" b="0" kern="100" dirty="0" smtClean="0">
                          <a:solidFill>
                            <a:schemeClr val="tx1"/>
                          </a:solidFill>
                          <a:effectLst/>
                        </a:rPr>
                        <a:t>』</a:t>
                      </a:r>
                      <a:r>
                        <a:rPr lang="en-US" altLang="ja-JP" sz="2000" b="0" kern="100" dirty="0" smtClean="0">
                          <a:solidFill>
                            <a:schemeClr val="tx1"/>
                          </a:solidFill>
                          <a:effectLst/>
                        </a:rPr>
                        <a:t>*,**</a:t>
                      </a:r>
                      <a:endParaRPr lang="ja-JP" sz="2000" b="0" kern="100" dirty="0">
                        <a:solidFill>
                          <a:schemeClr val="tx1"/>
                        </a:solidFill>
                        <a:effectLst/>
                        <a:latin typeface="Century"/>
                        <a:ea typeface="ＭＳ 明朝"/>
                        <a:cs typeface="Times New Roman"/>
                      </a:endParaRPr>
                    </a:p>
                  </a:txBody>
                  <a:tcPr marL="68580" marR="68580" marT="0" marB="0" anchor="ctr">
                    <a:solidFill>
                      <a:srgbClr val="FFFFCC"/>
                    </a:solidFill>
                  </a:tcPr>
                </a:tc>
                <a:tc>
                  <a:txBody>
                    <a:bodyPr/>
                    <a:lstStyle/>
                    <a:p>
                      <a:pPr algn="ctr">
                        <a:spcAft>
                          <a:spcPts val="0"/>
                        </a:spcAft>
                      </a:pPr>
                      <a:r>
                        <a:rPr lang="en-US" sz="2000" b="0" kern="100" dirty="0">
                          <a:solidFill>
                            <a:schemeClr val="tx1"/>
                          </a:solidFill>
                          <a:effectLst/>
                          <a:latin typeface="+mn-ea"/>
                          <a:ea typeface="+mn-ea"/>
                        </a:rPr>
                        <a:t>2</a:t>
                      </a:r>
                      <a:r>
                        <a:rPr lang="ja-JP" sz="2000" b="0" kern="100" dirty="0">
                          <a:solidFill>
                            <a:schemeClr val="tx1"/>
                          </a:solidFill>
                          <a:effectLst/>
                          <a:latin typeface="+mn-ea"/>
                          <a:ea typeface="+mn-ea"/>
                        </a:rPr>
                        <a:t>単位</a:t>
                      </a:r>
                      <a:endParaRPr lang="ja-JP" sz="2000" b="0" kern="100" dirty="0">
                        <a:solidFill>
                          <a:schemeClr val="tx1"/>
                        </a:solidFill>
                        <a:effectLst/>
                        <a:latin typeface="+mn-ea"/>
                        <a:ea typeface="+mn-ea"/>
                        <a:cs typeface="Times New Roman"/>
                      </a:endParaRPr>
                    </a:p>
                  </a:txBody>
                  <a:tcPr marL="68580" marR="68580" marT="0" marB="0" anchor="ctr"/>
                </a:tc>
              </a:tr>
              <a:tr h="490548">
                <a:tc>
                  <a:txBody>
                    <a:bodyPr/>
                    <a:lstStyle/>
                    <a:p>
                      <a:pPr algn="ctr">
                        <a:spcAft>
                          <a:spcPts val="0"/>
                        </a:spcAft>
                      </a:pPr>
                      <a:r>
                        <a:rPr lang="ja-JP" sz="2000" b="0" kern="100" dirty="0">
                          <a:solidFill>
                            <a:schemeClr val="tx1"/>
                          </a:solidFill>
                          <a:effectLst/>
                        </a:rPr>
                        <a:t>必修科目</a:t>
                      </a:r>
                      <a:endParaRPr lang="ja-JP" sz="2000" b="0" kern="100" dirty="0">
                        <a:solidFill>
                          <a:schemeClr val="tx1"/>
                        </a:solidFill>
                        <a:effectLst/>
                        <a:latin typeface="Century"/>
                        <a:ea typeface="ＭＳ 明朝"/>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2000" b="0" kern="100" dirty="0">
                          <a:solidFill>
                            <a:schemeClr val="tx1"/>
                          </a:solidFill>
                          <a:effectLst/>
                        </a:rPr>
                        <a:t>『研究プロジェクト</a:t>
                      </a:r>
                      <a:r>
                        <a:rPr lang="ja-JP" sz="2000" b="0" kern="100" dirty="0" smtClean="0">
                          <a:solidFill>
                            <a:schemeClr val="tx1"/>
                          </a:solidFill>
                          <a:effectLst/>
                        </a:rPr>
                        <a:t>』</a:t>
                      </a:r>
                      <a:r>
                        <a:rPr lang="ja-JP" altLang="en-US" sz="2000" b="0" kern="100" dirty="0" smtClean="0">
                          <a:solidFill>
                            <a:schemeClr val="tx1"/>
                          </a:solidFill>
                          <a:effectLst/>
                        </a:rPr>
                        <a:t>*</a:t>
                      </a:r>
                      <a:endParaRPr lang="ja-JP" sz="2000" b="0" kern="100" dirty="0">
                        <a:solidFill>
                          <a:schemeClr val="tx1"/>
                        </a:solidFill>
                        <a:effectLst/>
                        <a:latin typeface="Century"/>
                        <a:ea typeface="ＭＳ 明朝"/>
                        <a:cs typeface="Times New Roman"/>
                      </a:endParaRPr>
                    </a:p>
                  </a:txBody>
                  <a:tcPr marL="68580" marR="68580" marT="0" marB="0" anchor="ctr">
                    <a:solidFill>
                      <a:srgbClr val="FFFFCC"/>
                    </a:solidFill>
                  </a:tcPr>
                </a:tc>
                <a:tc>
                  <a:txBody>
                    <a:bodyPr/>
                    <a:lstStyle/>
                    <a:p>
                      <a:pPr algn="ctr">
                        <a:spcAft>
                          <a:spcPts val="0"/>
                        </a:spcAft>
                      </a:pPr>
                      <a:r>
                        <a:rPr lang="en-US" sz="2000" b="0" kern="100" dirty="0">
                          <a:solidFill>
                            <a:schemeClr val="tx1"/>
                          </a:solidFill>
                          <a:effectLst/>
                          <a:latin typeface="+mn-ea"/>
                          <a:ea typeface="+mn-ea"/>
                        </a:rPr>
                        <a:t>2</a:t>
                      </a:r>
                      <a:r>
                        <a:rPr lang="ja-JP" sz="2000" b="0" kern="100" dirty="0">
                          <a:solidFill>
                            <a:schemeClr val="tx1"/>
                          </a:solidFill>
                          <a:effectLst/>
                          <a:latin typeface="+mn-ea"/>
                          <a:ea typeface="+mn-ea"/>
                        </a:rPr>
                        <a:t>単位</a:t>
                      </a:r>
                      <a:endParaRPr lang="ja-JP" sz="2000" b="0" kern="100" dirty="0">
                        <a:solidFill>
                          <a:schemeClr val="tx1"/>
                        </a:solidFill>
                        <a:effectLst/>
                        <a:latin typeface="+mn-ea"/>
                        <a:ea typeface="+mn-ea"/>
                        <a:cs typeface="Times New Roman"/>
                      </a:endParaRPr>
                    </a:p>
                  </a:txBody>
                  <a:tcPr marL="68580" marR="68580" marT="0" marB="0" anchor="ctr"/>
                </a:tc>
              </a:tr>
              <a:tr h="509647">
                <a:tc>
                  <a:txBody>
                    <a:bodyPr/>
                    <a:lstStyle/>
                    <a:p>
                      <a:pPr algn="ctr">
                        <a:spcAft>
                          <a:spcPts val="0"/>
                        </a:spcAft>
                      </a:pPr>
                      <a:r>
                        <a:rPr lang="ja-JP" sz="2000" b="0" kern="100" dirty="0">
                          <a:solidFill>
                            <a:schemeClr val="tx1"/>
                          </a:solidFill>
                          <a:effectLst/>
                        </a:rPr>
                        <a:t>選択科目Ⅰ・Ⅱ</a:t>
                      </a:r>
                      <a:endParaRPr lang="ja-JP" sz="2000" b="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en-US" sz="2000" b="0" kern="0" dirty="0">
                          <a:solidFill>
                            <a:schemeClr val="tx1"/>
                          </a:solidFill>
                          <a:effectLst/>
                        </a:rPr>
                        <a:t>2</a:t>
                      </a:r>
                      <a:r>
                        <a:rPr lang="ja-JP" sz="2000" b="0" kern="0" dirty="0">
                          <a:solidFill>
                            <a:schemeClr val="tx1"/>
                          </a:solidFill>
                          <a:effectLst/>
                        </a:rPr>
                        <a:t>カテゴリーから最低</a:t>
                      </a:r>
                      <a:r>
                        <a:rPr lang="en-US" sz="2000" b="0" kern="0" dirty="0">
                          <a:solidFill>
                            <a:schemeClr val="tx1"/>
                          </a:solidFill>
                          <a:effectLst/>
                        </a:rPr>
                        <a:t>1</a:t>
                      </a:r>
                      <a:r>
                        <a:rPr lang="ja-JP" sz="2000" b="0" kern="0" dirty="0">
                          <a:solidFill>
                            <a:schemeClr val="tx1"/>
                          </a:solidFill>
                          <a:effectLst/>
                        </a:rPr>
                        <a:t>科目ずつ受講が必要</a:t>
                      </a:r>
                      <a:endParaRPr lang="ja-JP" sz="2000" b="0" kern="100" dirty="0">
                        <a:solidFill>
                          <a:schemeClr val="tx1"/>
                        </a:solidFill>
                        <a:effectLst/>
                        <a:latin typeface="Century"/>
                        <a:ea typeface="ＭＳ 明朝"/>
                        <a:cs typeface="Times New Roman"/>
                      </a:endParaRPr>
                    </a:p>
                  </a:txBody>
                  <a:tcPr marL="68580" marR="68580" marT="0" marB="0" anchor="ctr">
                    <a:solidFill>
                      <a:srgbClr val="FFFFCC"/>
                    </a:solidFill>
                  </a:tcPr>
                </a:tc>
                <a:tc>
                  <a:txBody>
                    <a:bodyPr/>
                    <a:lstStyle/>
                    <a:p>
                      <a:pPr algn="ctr">
                        <a:spcAft>
                          <a:spcPts val="0"/>
                        </a:spcAft>
                      </a:pPr>
                      <a:r>
                        <a:rPr lang="en-US" sz="2000" b="0" kern="100" dirty="0">
                          <a:solidFill>
                            <a:schemeClr val="tx1"/>
                          </a:solidFill>
                          <a:effectLst/>
                          <a:latin typeface="+mn-ea"/>
                          <a:ea typeface="+mn-ea"/>
                        </a:rPr>
                        <a:t>8</a:t>
                      </a:r>
                      <a:r>
                        <a:rPr lang="ja-JP" sz="2000" b="0" kern="100" dirty="0">
                          <a:solidFill>
                            <a:schemeClr val="tx1"/>
                          </a:solidFill>
                          <a:effectLst/>
                          <a:latin typeface="+mn-ea"/>
                          <a:ea typeface="+mn-ea"/>
                        </a:rPr>
                        <a:t>単位以上</a:t>
                      </a:r>
                      <a:endParaRPr lang="ja-JP" sz="2000" b="0" kern="100" dirty="0">
                        <a:solidFill>
                          <a:schemeClr val="tx1"/>
                        </a:solidFill>
                        <a:effectLst/>
                        <a:latin typeface="+mn-ea"/>
                        <a:ea typeface="+mn-ea"/>
                        <a:cs typeface="Times New Roman"/>
                      </a:endParaRPr>
                    </a:p>
                  </a:txBody>
                  <a:tcPr marL="68580" marR="68580" marT="0" marB="0" anchor="ctr"/>
                </a:tc>
              </a:tr>
              <a:tr h="503238">
                <a:tc>
                  <a:txBody>
                    <a:bodyPr/>
                    <a:lstStyle/>
                    <a:p>
                      <a:pPr algn="ctr">
                        <a:spcAft>
                          <a:spcPts val="0"/>
                        </a:spcAft>
                      </a:pPr>
                      <a:r>
                        <a:rPr lang="ja-JP" sz="2000" b="0" kern="100" dirty="0">
                          <a:solidFill>
                            <a:schemeClr val="tx1"/>
                          </a:solidFill>
                          <a:effectLst/>
                        </a:rPr>
                        <a:t>計</a:t>
                      </a:r>
                      <a:endParaRPr lang="ja-JP" sz="2000" b="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en-US" sz="2000" b="0" kern="100" dirty="0">
                          <a:solidFill>
                            <a:schemeClr val="tx1"/>
                          </a:solidFill>
                          <a:effectLst/>
                        </a:rPr>
                        <a:t> </a:t>
                      </a:r>
                      <a:endParaRPr lang="ja-JP" sz="2000" b="0" kern="100" dirty="0">
                        <a:solidFill>
                          <a:schemeClr val="tx1"/>
                        </a:solidFill>
                        <a:effectLst/>
                        <a:latin typeface="Century"/>
                        <a:ea typeface="ＭＳ 明朝"/>
                        <a:cs typeface="Times New Roman"/>
                      </a:endParaRPr>
                    </a:p>
                  </a:txBody>
                  <a:tcPr marL="68580" marR="68580" marT="0" marB="0" anchor="ctr">
                    <a:solidFill>
                      <a:srgbClr val="FFFFCC"/>
                    </a:solidFill>
                  </a:tcPr>
                </a:tc>
                <a:tc>
                  <a:txBody>
                    <a:bodyPr/>
                    <a:lstStyle/>
                    <a:p>
                      <a:pPr algn="ctr">
                        <a:spcAft>
                          <a:spcPts val="0"/>
                        </a:spcAft>
                      </a:pPr>
                      <a:r>
                        <a:rPr lang="en-US" sz="2000" b="0" kern="100" dirty="0">
                          <a:solidFill>
                            <a:schemeClr val="tx1"/>
                          </a:solidFill>
                          <a:effectLst/>
                          <a:latin typeface="+mn-ea"/>
                          <a:ea typeface="+mn-ea"/>
                        </a:rPr>
                        <a:t>14</a:t>
                      </a:r>
                      <a:r>
                        <a:rPr lang="ja-JP" sz="2000" b="0" kern="100" dirty="0">
                          <a:solidFill>
                            <a:schemeClr val="tx1"/>
                          </a:solidFill>
                          <a:effectLst/>
                          <a:latin typeface="+mn-ea"/>
                          <a:ea typeface="+mn-ea"/>
                        </a:rPr>
                        <a:t>単位以上</a:t>
                      </a:r>
                      <a:endParaRPr lang="ja-JP" sz="2000" b="0" kern="100" dirty="0">
                        <a:solidFill>
                          <a:schemeClr val="tx1"/>
                        </a:solidFill>
                        <a:effectLst/>
                        <a:latin typeface="+mn-ea"/>
                        <a:ea typeface="+mn-ea"/>
                        <a:cs typeface="Times New Roman"/>
                      </a:endParaRPr>
                    </a:p>
                  </a:txBody>
                  <a:tcPr marL="68580" marR="68580" marT="0" marB="0" anchor="ctr"/>
                </a:tc>
              </a:tr>
            </a:tbl>
          </a:graphicData>
        </a:graphic>
      </p:graphicFrame>
      <p:sp>
        <p:nvSpPr>
          <p:cNvPr id="5" name="Rectangle 1"/>
          <p:cNvSpPr>
            <a:spLocks noChangeArrowheads="1"/>
          </p:cNvSpPr>
          <p:nvPr/>
        </p:nvSpPr>
        <p:spPr bwMode="auto">
          <a:xfrm>
            <a:off x="251520" y="4365104"/>
            <a:ext cx="864096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68288" marR="0" lvl="0" indent="-268288" algn="l" defTabSz="914400" rtl="0" eaLnBrk="0" fontAlgn="base" latinLnBrk="0" hangingPunct="0">
              <a:lnSpc>
                <a:spcPct val="120000"/>
              </a:lnSpc>
              <a:spcBef>
                <a:spcPts val="600"/>
              </a:spcBef>
              <a:spcAft>
                <a:spcPct val="0"/>
              </a:spcAft>
              <a:buClrTx/>
              <a:buSzTx/>
              <a:buFont typeface="Wingdings" pitchFamily="2" charset="2"/>
              <a:buChar char="l"/>
              <a:tabLst/>
            </a:pPr>
            <a:r>
              <a:rPr kumimoji="1" lang="ja-JP" altLang="en-US" sz="2000" b="0" i="0" u="none" strike="noStrike" cap="none" normalizeH="0" baseline="0" dirty="0" smtClean="0">
                <a:ln>
                  <a:noFill/>
                </a:ln>
                <a:solidFill>
                  <a:schemeClr val="tx1"/>
                </a:solidFill>
                <a:effectLst/>
                <a:latin typeface="+mn-ea"/>
                <a:cs typeface="Times New Roman" pitchFamily="18" charset="0"/>
              </a:rPr>
              <a:t>研究指導を受け，</a:t>
            </a:r>
            <a:r>
              <a:rPr kumimoji="1" lang="ja-JP" altLang="en-US" sz="2000" b="1" i="0" u="sng" strike="noStrike" cap="none" normalizeH="0" baseline="0" dirty="0" smtClean="0">
                <a:ln>
                  <a:noFill/>
                </a:ln>
                <a:solidFill>
                  <a:srgbClr val="FF0000"/>
                </a:solidFill>
                <a:effectLst/>
                <a:latin typeface="+mn-ea"/>
                <a:cs typeface="Times New Roman" pitchFamily="18" charset="0"/>
              </a:rPr>
              <a:t>合計</a:t>
            </a:r>
            <a:r>
              <a:rPr kumimoji="1" lang="en-US" altLang="ja-JP" sz="2000" b="1" i="0" u="sng" strike="noStrike" cap="none" normalizeH="0" baseline="0" dirty="0" smtClean="0">
                <a:ln>
                  <a:noFill/>
                </a:ln>
                <a:solidFill>
                  <a:srgbClr val="FF0000"/>
                </a:solidFill>
                <a:effectLst/>
                <a:latin typeface="+mn-ea"/>
                <a:cs typeface="Times New Roman" pitchFamily="18" charset="0"/>
              </a:rPr>
              <a:t>14</a:t>
            </a:r>
            <a:r>
              <a:rPr kumimoji="1" lang="ja-JP" altLang="en-US" sz="2000" b="1" i="0" u="sng" strike="noStrike" cap="none" normalizeH="0" baseline="0" dirty="0" smtClean="0">
                <a:ln>
                  <a:noFill/>
                </a:ln>
                <a:solidFill>
                  <a:srgbClr val="FF0000"/>
                </a:solidFill>
                <a:effectLst/>
                <a:latin typeface="+mn-ea"/>
                <a:cs typeface="Times New Roman" pitchFamily="18" charset="0"/>
              </a:rPr>
              <a:t>単位（うち必修</a:t>
            </a:r>
            <a:r>
              <a:rPr kumimoji="1" lang="en-US" altLang="ja-JP" sz="2000" b="1" i="0" u="sng" strike="noStrike" cap="none" normalizeH="0" baseline="0" dirty="0" smtClean="0">
                <a:ln>
                  <a:noFill/>
                </a:ln>
                <a:solidFill>
                  <a:srgbClr val="FF0000"/>
                </a:solidFill>
                <a:effectLst/>
                <a:latin typeface="+mn-ea"/>
                <a:cs typeface="Times New Roman" pitchFamily="18" charset="0"/>
              </a:rPr>
              <a:t>6</a:t>
            </a:r>
            <a:r>
              <a:rPr kumimoji="1" lang="ja-JP" altLang="en-US" sz="2000" b="1" i="0" u="sng" strike="noStrike" cap="none" normalizeH="0" baseline="0" dirty="0" smtClean="0">
                <a:ln>
                  <a:noFill/>
                </a:ln>
                <a:solidFill>
                  <a:srgbClr val="FF0000"/>
                </a:solidFill>
                <a:effectLst/>
                <a:latin typeface="+mn-ea"/>
                <a:cs typeface="Times New Roman" pitchFamily="18" charset="0"/>
              </a:rPr>
              <a:t>単位）</a:t>
            </a:r>
            <a:r>
              <a:rPr kumimoji="1" lang="ja-JP" altLang="en-US" sz="2000" b="0" i="0" u="none" strike="noStrike" cap="none" normalizeH="0" baseline="0" dirty="0" smtClean="0">
                <a:ln>
                  <a:noFill/>
                </a:ln>
                <a:solidFill>
                  <a:schemeClr val="tx1"/>
                </a:solidFill>
                <a:effectLst/>
                <a:latin typeface="+mn-ea"/>
                <a:cs typeface="Times New Roman" pitchFamily="18" charset="0"/>
              </a:rPr>
              <a:t>を取得することが修了要件。</a:t>
            </a:r>
            <a:endParaRPr kumimoji="1" lang="ja-JP" altLang="en-US" sz="2000" b="0" i="0" u="none" strike="noStrike" cap="none" normalizeH="0" baseline="0" dirty="0" smtClean="0">
              <a:ln>
                <a:noFill/>
              </a:ln>
              <a:solidFill>
                <a:schemeClr val="tx1"/>
              </a:solidFill>
              <a:effectLst/>
              <a:latin typeface="+mn-ea"/>
              <a:cs typeface="ＭＳ Ｐゴシック" pitchFamily="50" charset="-128"/>
            </a:endParaRPr>
          </a:p>
          <a:p>
            <a:pPr marL="268288" marR="0" lvl="0" indent="-268288" algn="l" defTabSz="914400" rtl="0" eaLnBrk="0" fontAlgn="base" latinLnBrk="0" hangingPunct="0">
              <a:lnSpc>
                <a:spcPct val="120000"/>
              </a:lnSpc>
              <a:spcBef>
                <a:spcPts val="600"/>
              </a:spcBef>
              <a:spcAft>
                <a:spcPct val="0"/>
              </a:spcAft>
              <a:buClrTx/>
              <a:buSzTx/>
              <a:buFont typeface="Wingdings" pitchFamily="2" charset="2"/>
              <a:buChar char="l"/>
              <a:tabLst/>
            </a:pPr>
            <a:r>
              <a:rPr kumimoji="1" lang="ja-JP" altLang="en-US" sz="2000" b="0" i="0" u="none" strike="noStrike" cap="none" normalizeH="0" baseline="0" dirty="0" smtClean="0">
                <a:ln>
                  <a:noFill/>
                </a:ln>
                <a:solidFill>
                  <a:schemeClr val="tx1"/>
                </a:solidFill>
                <a:effectLst/>
                <a:latin typeface="+mn-ea"/>
                <a:cs typeface="Times New Roman" pitchFamily="18" charset="0"/>
              </a:rPr>
              <a:t>研究プロジェクトについては，専門職学位過程，または博士課程における研究に関連しても構わない。指導は本プログラム担当教員が行う。</a:t>
            </a:r>
            <a:endParaRPr kumimoji="1" lang="ja-JP" altLang="en-US" sz="2000" b="0" i="0" u="none" strike="noStrike" cap="none" normalizeH="0" baseline="0" dirty="0" smtClean="0">
              <a:ln>
                <a:noFill/>
              </a:ln>
              <a:solidFill>
                <a:schemeClr val="tx1"/>
              </a:solidFill>
              <a:effectLst/>
              <a:latin typeface="+mn-ea"/>
              <a:cs typeface="ＭＳ Ｐゴシック" pitchFamily="50" charset="-128"/>
            </a:endParaRPr>
          </a:p>
          <a:p>
            <a:pPr marL="268288" marR="0" lvl="0" indent="-268288" algn="l" defTabSz="914400" rtl="0" eaLnBrk="0" fontAlgn="base" latinLnBrk="0" hangingPunct="0">
              <a:lnSpc>
                <a:spcPct val="120000"/>
              </a:lnSpc>
              <a:spcBef>
                <a:spcPts val="600"/>
              </a:spcBef>
              <a:spcAft>
                <a:spcPct val="0"/>
              </a:spcAft>
              <a:buClrTx/>
              <a:buSzTx/>
              <a:buFont typeface="Wingdings" pitchFamily="2" charset="2"/>
              <a:buChar char="l"/>
              <a:tabLst/>
            </a:pPr>
            <a:r>
              <a:rPr kumimoji="1" lang="ja-JP" altLang="en-US" sz="2000" b="0" i="0" u="none" strike="noStrike" cap="none" normalizeH="0" baseline="0" dirty="0" smtClean="0">
                <a:ln>
                  <a:noFill/>
                </a:ln>
                <a:solidFill>
                  <a:schemeClr val="tx1"/>
                </a:solidFill>
                <a:effectLst/>
                <a:latin typeface="+mn-ea"/>
                <a:cs typeface="Times New Roman" pitchFamily="18" charset="0"/>
              </a:rPr>
              <a:t>修了者には</a:t>
            </a:r>
            <a:r>
              <a:rPr kumimoji="1" lang="ja-JP" altLang="en-US" sz="2000" b="1" i="0" u="none" strike="noStrike" cap="none" normalizeH="0" baseline="0" dirty="0" smtClean="0">
                <a:ln>
                  <a:noFill/>
                </a:ln>
                <a:solidFill>
                  <a:srgbClr val="FF0000"/>
                </a:solidFill>
                <a:effectLst/>
                <a:latin typeface="+mn-ea"/>
                <a:cs typeface="Times New Roman" pitchFamily="18" charset="0"/>
              </a:rPr>
              <a:t>京都大学・大阪大学合同のプログラム認定証を授与</a:t>
            </a:r>
            <a:r>
              <a:rPr kumimoji="1" lang="ja-JP" altLang="en-US" sz="2000" b="0" i="0" u="none" strike="noStrike" cap="none" normalizeH="0" baseline="0" dirty="0" smtClean="0">
                <a:ln>
                  <a:noFill/>
                </a:ln>
                <a:solidFill>
                  <a:schemeClr val="tx1"/>
                </a:solidFill>
                <a:effectLst/>
                <a:latin typeface="+mn-ea"/>
                <a:cs typeface="Times New Roman" pitchFamily="18" charset="0"/>
              </a:rPr>
              <a:t>する。</a:t>
            </a:r>
            <a:endParaRPr kumimoji="1" lang="ja-JP" altLang="en-US" sz="2000" b="0" i="0" u="none" strike="noStrike" cap="none" normalizeH="0" baseline="0" dirty="0" smtClean="0">
              <a:ln>
                <a:noFill/>
              </a:ln>
              <a:solidFill>
                <a:schemeClr val="tx1"/>
              </a:solidFill>
              <a:effectLst/>
              <a:latin typeface="+mn-ea"/>
              <a:cs typeface="ＭＳ Ｐゴシック" pitchFamily="50" charset="-128"/>
            </a:endParaRPr>
          </a:p>
        </p:txBody>
      </p:sp>
      <p:sp>
        <p:nvSpPr>
          <p:cNvPr id="8" name="タイトル 1"/>
          <p:cNvSpPr txBox="1">
            <a:spLocks/>
          </p:cNvSpPr>
          <p:nvPr/>
        </p:nvSpPr>
        <p:spPr>
          <a:xfrm>
            <a:off x="107504" y="44625"/>
            <a:ext cx="5256584" cy="28271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9" name="タイトル 10"/>
          <p:cNvSpPr txBox="1">
            <a:spLocks/>
          </p:cNvSpPr>
          <p:nvPr/>
        </p:nvSpPr>
        <p:spPr>
          <a:xfrm>
            <a:off x="251521" y="548680"/>
            <a:ext cx="7200800" cy="576064"/>
          </a:xfrm>
          <a:prstGeom prst="rect">
            <a:avLst/>
          </a:prstGeom>
        </p:spPr>
        <p:txBody>
          <a:bodyPr>
            <a:noAutofit/>
          </a:bodyPr>
          <a:lstStyle/>
          <a:p>
            <a:pPr lvl="0" algn="ctr">
              <a:spcBef>
                <a:spcPct val="0"/>
              </a:spcBef>
            </a:pPr>
            <a:r>
              <a:rPr lang="ja-JP" altLang="en-US" sz="3600" dirty="0" smtClean="0">
                <a:latin typeface="+mn-ea"/>
              </a:rPr>
              <a:t>修了要件（必修：</a:t>
            </a:r>
            <a:r>
              <a:rPr lang="en-US" altLang="ja-JP" sz="3600" dirty="0" smtClean="0">
                <a:latin typeface="+mn-ea"/>
              </a:rPr>
              <a:t>6</a:t>
            </a:r>
            <a:r>
              <a:rPr lang="ja-JP" altLang="en-US" sz="3600" dirty="0" smtClean="0">
                <a:latin typeface="+mn-ea"/>
              </a:rPr>
              <a:t>単位，選択</a:t>
            </a:r>
            <a:r>
              <a:rPr lang="en-US" altLang="ja-JP" sz="3600" dirty="0" smtClean="0">
                <a:latin typeface="+mn-ea"/>
              </a:rPr>
              <a:t>8</a:t>
            </a:r>
            <a:r>
              <a:rPr lang="ja-JP" altLang="en-US" sz="3600" dirty="0" smtClean="0">
                <a:latin typeface="+mn-ea"/>
              </a:rPr>
              <a:t>単位）</a:t>
            </a:r>
            <a:endParaRPr kumimoji="1" lang="ja-JP" altLang="en-US" sz="3600" b="0" i="0" u="none" strike="noStrike" kern="1200" cap="none" spc="0" normalizeH="0" baseline="0" noProof="0" dirty="0">
              <a:ln>
                <a:noFill/>
              </a:ln>
              <a:solidFill>
                <a:schemeClr val="tx1"/>
              </a:solidFill>
              <a:effectLst/>
              <a:uLnTx/>
              <a:uFillTx/>
              <a:latin typeface="+mn-ea"/>
              <a:cs typeface="+mj-cs"/>
            </a:endParaRPr>
          </a:p>
        </p:txBody>
      </p:sp>
      <p:cxnSp>
        <p:nvCxnSpPr>
          <p:cNvPr id="10" name="直線コネクタ 9"/>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403648" y="6021288"/>
            <a:ext cx="4772460" cy="646331"/>
          </a:xfrm>
          <a:prstGeom prst="rect">
            <a:avLst/>
          </a:prstGeom>
          <a:noFill/>
        </p:spPr>
        <p:txBody>
          <a:bodyPr wrap="none" rtlCol="0">
            <a:spAutoFit/>
          </a:bodyPr>
          <a:lstStyle/>
          <a:p>
            <a:r>
              <a:rPr lang="en-US" altLang="ja-JP" dirty="0" smtClean="0">
                <a:latin typeface="+mn-ea"/>
              </a:rPr>
              <a:t>*</a:t>
            </a:r>
            <a:r>
              <a:rPr lang="ja-JP" altLang="en-US" dirty="0" smtClean="0">
                <a:latin typeface="+mn-ea"/>
              </a:rPr>
              <a:t>本プログラム参加可能者のみ受講可能な科目</a:t>
            </a:r>
            <a:endParaRPr lang="ja-JP" altLang="en-US" dirty="0">
              <a:latin typeface="+mn-ea"/>
            </a:endParaRPr>
          </a:p>
          <a:p>
            <a:r>
              <a:rPr lang="en-US" altLang="ja-JP" dirty="0" smtClean="0">
                <a:latin typeface="+mn-ea"/>
              </a:rPr>
              <a:t>** </a:t>
            </a:r>
            <a:r>
              <a:rPr lang="en-US" altLang="ja-JP" dirty="0" smtClean="0">
                <a:latin typeface="+mn-ea"/>
              </a:rPr>
              <a:t>8</a:t>
            </a:r>
            <a:r>
              <a:rPr lang="ja-JP" altLang="en-US" dirty="0" smtClean="0">
                <a:latin typeface="+mn-ea"/>
              </a:rPr>
              <a:t>月</a:t>
            </a:r>
            <a:r>
              <a:rPr lang="en-US" altLang="ja-JP" dirty="0" smtClean="0">
                <a:latin typeface="+mn-ea"/>
              </a:rPr>
              <a:t>31, 9</a:t>
            </a:r>
            <a:r>
              <a:rPr lang="ja-JP" altLang="en-US" dirty="0" smtClean="0">
                <a:latin typeface="+mn-ea"/>
              </a:rPr>
              <a:t>月</a:t>
            </a:r>
            <a:r>
              <a:rPr lang="en-US" altLang="ja-JP" dirty="0">
                <a:latin typeface="+mn-ea"/>
              </a:rPr>
              <a:t>1</a:t>
            </a:r>
            <a:r>
              <a:rPr lang="ja-JP" altLang="en-US" dirty="0" smtClean="0">
                <a:latin typeface="+mn-ea"/>
              </a:rPr>
              <a:t>日</a:t>
            </a:r>
            <a:endParaRPr kumimoji="1" lang="ja-JP" altLang="en-US" dirty="0">
              <a:latin typeface="+mn-ea"/>
            </a:endParaRPr>
          </a:p>
        </p:txBody>
      </p:sp>
      <p:sp>
        <p:nvSpPr>
          <p:cNvPr id="12"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12</a:t>
            </a:fld>
            <a:endParaRPr kumimoji="1" lang="ja-JP" altLang="en-US" dirty="0">
              <a:solidFill>
                <a:schemeClr val="tx1"/>
              </a:solidFill>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0633" y="55393"/>
            <a:ext cx="1213367" cy="121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392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8" name="タイトル 10"/>
          <p:cNvSpPr txBox="1">
            <a:spLocks/>
          </p:cNvSpPr>
          <p:nvPr/>
        </p:nvSpPr>
        <p:spPr>
          <a:xfrm>
            <a:off x="251521" y="322544"/>
            <a:ext cx="7200800" cy="576064"/>
          </a:xfrm>
          <a:prstGeom prst="rect">
            <a:avLst/>
          </a:prstGeom>
        </p:spPr>
        <p:txBody>
          <a:bodyPr>
            <a:noAutofit/>
          </a:bodyPr>
          <a:lstStyle/>
          <a:p>
            <a:pPr lvl="0" algn="ctr">
              <a:spcBef>
                <a:spcPct val="0"/>
              </a:spcBef>
            </a:pPr>
            <a:r>
              <a:rPr kumimoji="1" lang="ja-JP" altLang="en-US" sz="3600" i="0" u="none" strike="noStrike" kern="1200" cap="none" spc="0" normalizeH="0" baseline="0" noProof="0" dirty="0" smtClean="0">
                <a:ln>
                  <a:noFill/>
                </a:ln>
                <a:solidFill>
                  <a:schemeClr val="tx1"/>
                </a:solidFill>
                <a:effectLst/>
                <a:uLnTx/>
                <a:uFillTx/>
                <a:latin typeface="+mj-ea"/>
                <a:ea typeface="+mj-ea"/>
                <a:cs typeface="+mj-cs"/>
              </a:rPr>
              <a:t>京都大学講義科目一覧</a:t>
            </a: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cxnSp>
        <p:nvCxnSpPr>
          <p:cNvPr id="9" name="直線コネクタ 8"/>
          <p:cNvCxnSpPr/>
          <p:nvPr/>
        </p:nvCxnSpPr>
        <p:spPr>
          <a:xfrm>
            <a:off x="251520" y="984538"/>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2451" y="44626"/>
            <a:ext cx="1046051" cy="104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251520" y="1113207"/>
          <a:ext cx="8701980" cy="5705170"/>
        </p:xfrm>
        <a:graphic>
          <a:graphicData uri="http://schemas.openxmlformats.org/drawingml/2006/table">
            <a:tbl>
              <a:tblPr firstRow="1" firstCol="1" bandRow="1">
                <a:tableStyleId>{5C22544A-7EE6-4342-B048-85BDC9FD1C3A}</a:tableStyleId>
              </a:tblPr>
              <a:tblGrid>
                <a:gridCol w="219867"/>
                <a:gridCol w="852147"/>
                <a:gridCol w="3291560"/>
                <a:gridCol w="437858"/>
                <a:gridCol w="437858"/>
                <a:gridCol w="2883322"/>
                <a:gridCol w="579368"/>
              </a:tblGrid>
              <a:tr h="104324">
                <a:tc rowSpan="2" gridSpan="2">
                  <a:txBody>
                    <a:bodyPr/>
                    <a:lstStyle/>
                    <a:p>
                      <a:pPr algn="ctr">
                        <a:lnSpc>
                          <a:spcPts val="900"/>
                        </a:lnSpc>
                        <a:spcAft>
                          <a:spcPts val="0"/>
                        </a:spcAft>
                      </a:pPr>
                      <a:r>
                        <a:rPr lang="ja-JP" sz="1000" kern="0">
                          <a:effectLst/>
                          <a:latin typeface="+mn-ea"/>
                          <a:ea typeface="+mn-ea"/>
                        </a:rPr>
                        <a:t>区分</a:t>
                      </a:r>
                      <a:endParaRPr lang="en-US" sz="1000" kern="100">
                        <a:effectLst/>
                        <a:latin typeface="+mn-ea"/>
                        <a:ea typeface="+mn-ea"/>
                        <a:cs typeface="Times New Roman" charset="0"/>
                      </a:endParaRPr>
                    </a:p>
                  </a:txBody>
                  <a:tcPr marL="30914" marR="30914" marT="0" marB="0" anchor="ctr"/>
                </a:tc>
                <a:tc rowSpan="2" hMerge="1">
                  <a:txBody>
                    <a:bodyPr/>
                    <a:lstStyle/>
                    <a:p>
                      <a:endParaRPr lang="en-US"/>
                    </a:p>
                  </a:txBody>
                  <a:tcPr/>
                </a:tc>
                <a:tc rowSpan="2">
                  <a:txBody>
                    <a:bodyPr/>
                    <a:lstStyle/>
                    <a:p>
                      <a:pPr algn="ctr">
                        <a:lnSpc>
                          <a:spcPts val="900"/>
                        </a:lnSpc>
                        <a:spcAft>
                          <a:spcPts val="0"/>
                        </a:spcAft>
                      </a:pPr>
                      <a:r>
                        <a:rPr lang="ja-JP" sz="1000" kern="0" dirty="0">
                          <a:effectLst/>
                          <a:latin typeface="+mn-ea"/>
                          <a:ea typeface="+mn-ea"/>
                        </a:rPr>
                        <a:t>科目名</a:t>
                      </a:r>
                      <a:endParaRPr lang="en-US" sz="1000" kern="100" dirty="0">
                        <a:effectLst/>
                        <a:latin typeface="+mn-ea"/>
                        <a:ea typeface="+mn-ea"/>
                        <a:cs typeface="Times New Roman" charset="0"/>
                      </a:endParaRPr>
                    </a:p>
                  </a:txBody>
                  <a:tcPr marL="30914" marR="30914" marT="0" marB="0" anchor="ctr"/>
                </a:tc>
                <a:tc gridSpan="2">
                  <a:txBody>
                    <a:bodyPr/>
                    <a:lstStyle/>
                    <a:p>
                      <a:pPr algn="ctr">
                        <a:lnSpc>
                          <a:spcPts val="900"/>
                        </a:lnSpc>
                        <a:spcAft>
                          <a:spcPts val="0"/>
                        </a:spcAft>
                      </a:pPr>
                      <a:r>
                        <a:rPr lang="ja-JP" sz="1000" kern="0">
                          <a:effectLst/>
                          <a:latin typeface="+mn-ea"/>
                          <a:ea typeface="+mn-ea"/>
                        </a:rPr>
                        <a:t>期間</a:t>
                      </a:r>
                      <a:endParaRPr lang="en-US" sz="1000" kern="100">
                        <a:effectLst/>
                        <a:latin typeface="+mn-ea"/>
                        <a:ea typeface="+mn-ea"/>
                        <a:cs typeface="Times New Roman" charset="0"/>
                      </a:endParaRPr>
                    </a:p>
                  </a:txBody>
                  <a:tcPr marL="30914" marR="30914" marT="0" marB="0" anchor="ctr"/>
                </a:tc>
                <a:tc hMerge="1">
                  <a:txBody>
                    <a:bodyPr/>
                    <a:lstStyle/>
                    <a:p>
                      <a:endParaRPr lang="en-US"/>
                    </a:p>
                  </a:txBody>
                  <a:tcPr/>
                </a:tc>
                <a:tc rowSpan="2">
                  <a:txBody>
                    <a:bodyPr/>
                    <a:lstStyle/>
                    <a:p>
                      <a:pPr algn="ctr">
                        <a:lnSpc>
                          <a:spcPts val="900"/>
                        </a:lnSpc>
                        <a:spcAft>
                          <a:spcPts val="0"/>
                        </a:spcAft>
                      </a:pPr>
                      <a:r>
                        <a:rPr lang="ja-JP" sz="1000" kern="0">
                          <a:effectLst/>
                          <a:latin typeface="+mn-ea"/>
                          <a:ea typeface="+mn-ea"/>
                        </a:rPr>
                        <a:t>主担当教員（研究科）</a:t>
                      </a:r>
                      <a:endParaRPr lang="en-US" sz="1000" kern="100">
                        <a:effectLst/>
                        <a:latin typeface="+mn-ea"/>
                        <a:ea typeface="+mn-ea"/>
                        <a:cs typeface="Times New Roman" charset="0"/>
                      </a:endParaRPr>
                    </a:p>
                  </a:txBody>
                  <a:tcPr marL="30914" marR="30914" marT="0" marB="0" anchor="ctr"/>
                </a:tc>
                <a:tc rowSpan="2">
                  <a:txBody>
                    <a:bodyPr/>
                    <a:lstStyle/>
                    <a:p>
                      <a:pPr algn="ctr">
                        <a:lnSpc>
                          <a:spcPts val="900"/>
                        </a:lnSpc>
                        <a:spcAft>
                          <a:spcPts val="0"/>
                        </a:spcAft>
                      </a:pPr>
                      <a:r>
                        <a:rPr lang="ja-JP" sz="1000" kern="0">
                          <a:effectLst/>
                          <a:latin typeface="+mn-ea"/>
                          <a:ea typeface="+mn-ea"/>
                        </a:rPr>
                        <a:t>単位</a:t>
                      </a:r>
                      <a:endParaRPr lang="en-US" sz="1000" kern="100">
                        <a:effectLst/>
                        <a:latin typeface="+mn-ea"/>
                        <a:ea typeface="+mn-ea"/>
                        <a:cs typeface="Times New Roman" charset="0"/>
                      </a:endParaRPr>
                    </a:p>
                  </a:txBody>
                  <a:tcPr marL="30914" marR="30914" marT="0" marB="0" anchor="ctr"/>
                </a:tc>
              </a:tr>
              <a:tr h="104324">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lnSpc>
                          <a:spcPts val="900"/>
                        </a:lnSpc>
                        <a:spcAft>
                          <a:spcPts val="0"/>
                        </a:spcAft>
                      </a:pPr>
                      <a:r>
                        <a:rPr lang="ja-JP" sz="1000" kern="0">
                          <a:effectLst/>
                          <a:latin typeface="+mn-ea"/>
                          <a:ea typeface="+mn-ea"/>
                        </a:rPr>
                        <a:t>前期</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a:effectLst/>
                          <a:latin typeface="+mn-ea"/>
                          <a:ea typeface="+mn-ea"/>
                        </a:rPr>
                        <a:t>後期</a:t>
                      </a:r>
                      <a:endParaRPr lang="en-US" sz="1000" kern="100">
                        <a:effectLst/>
                        <a:latin typeface="+mn-ea"/>
                        <a:ea typeface="+mn-ea"/>
                        <a:cs typeface="Times New Roman" charset="0"/>
                      </a:endParaRPr>
                    </a:p>
                  </a:txBody>
                  <a:tcPr marL="30914" marR="30914" marT="0" marB="0" anchor="ctr"/>
                </a:tc>
                <a:tc vMerge="1">
                  <a:txBody>
                    <a:bodyPr/>
                    <a:lstStyle/>
                    <a:p>
                      <a:endParaRPr lang="en-US"/>
                    </a:p>
                  </a:txBody>
                  <a:tcPr/>
                </a:tc>
                <a:tc vMerge="1">
                  <a:txBody>
                    <a:bodyPr/>
                    <a:lstStyle/>
                    <a:p>
                      <a:endParaRPr lang="en-US"/>
                    </a:p>
                  </a:txBody>
                  <a:tcPr/>
                </a:tc>
              </a:tr>
              <a:tr h="172843">
                <a:tc gridSpan="2">
                  <a:txBody>
                    <a:bodyPr/>
                    <a:lstStyle/>
                    <a:p>
                      <a:pPr algn="ctr">
                        <a:lnSpc>
                          <a:spcPts val="900"/>
                        </a:lnSpc>
                        <a:spcAft>
                          <a:spcPts val="0"/>
                        </a:spcAft>
                      </a:pPr>
                      <a:r>
                        <a:rPr lang="ja-JP" sz="1000" kern="0">
                          <a:effectLst/>
                          <a:latin typeface="+mn-ea"/>
                          <a:ea typeface="+mn-ea"/>
                        </a:rPr>
                        <a:t>入門必修科目</a:t>
                      </a:r>
                      <a:endParaRPr lang="en-US" sz="1000" kern="100">
                        <a:effectLst/>
                        <a:latin typeface="+mn-ea"/>
                        <a:ea typeface="+mn-ea"/>
                        <a:cs typeface="Times New Roman" charset="0"/>
                      </a:endParaRPr>
                    </a:p>
                  </a:txBody>
                  <a:tcPr marL="30914" marR="30914" marT="0" marB="0" anchor="ctr"/>
                </a:tc>
                <a:tc hMerge="1">
                  <a:txBody>
                    <a:bodyPr/>
                    <a:lstStyle/>
                    <a:p>
                      <a:endParaRPr lang="en-US"/>
                    </a:p>
                  </a:txBody>
                  <a:tcPr/>
                </a:tc>
                <a:tc>
                  <a:txBody>
                    <a:bodyPr/>
                    <a:lstStyle/>
                    <a:p>
                      <a:pPr algn="just">
                        <a:lnSpc>
                          <a:spcPts val="900"/>
                        </a:lnSpc>
                        <a:spcAft>
                          <a:spcPts val="0"/>
                        </a:spcAft>
                      </a:pPr>
                      <a:r>
                        <a:rPr lang="ja-JP" sz="1000" kern="0">
                          <a:effectLst/>
                          <a:latin typeface="+mn-ea"/>
                          <a:ea typeface="+mn-ea"/>
                        </a:rPr>
                        <a:t>現代社会と科学技術</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川上教授ら（医学研究科）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266667">
                <a:tc gridSpan="2">
                  <a:txBody>
                    <a:bodyPr/>
                    <a:lstStyle/>
                    <a:p>
                      <a:pPr algn="ctr">
                        <a:lnSpc>
                          <a:spcPts val="900"/>
                        </a:lnSpc>
                        <a:spcAft>
                          <a:spcPts val="0"/>
                        </a:spcAft>
                      </a:pPr>
                      <a:r>
                        <a:rPr lang="ja-JP" sz="1000" kern="0">
                          <a:effectLst/>
                          <a:latin typeface="+mn-ea"/>
                          <a:ea typeface="+mn-ea"/>
                        </a:rPr>
                        <a:t>連携必修科目</a:t>
                      </a:r>
                      <a:endParaRPr lang="en-US" sz="1000" kern="100">
                        <a:effectLst/>
                        <a:latin typeface="+mn-ea"/>
                        <a:ea typeface="+mn-ea"/>
                        <a:cs typeface="Times New Roman" charset="0"/>
                      </a:endParaRPr>
                    </a:p>
                  </a:txBody>
                  <a:tcPr marL="30914" marR="30914" marT="0" marB="0" anchor="ctr"/>
                </a:tc>
                <a:tc hMerge="1">
                  <a:txBody>
                    <a:bodyPr/>
                    <a:lstStyle/>
                    <a:p>
                      <a:endParaRPr lang="en-US"/>
                    </a:p>
                  </a:txBody>
                  <a:tcPr/>
                </a:tc>
                <a:tc>
                  <a:txBody>
                    <a:bodyPr/>
                    <a:lstStyle/>
                    <a:p>
                      <a:pPr algn="just">
                        <a:lnSpc>
                          <a:spcPts val="900"/>
                        </a:lnSpc>
                        <a:spcAft>
                          <a:spcPts val="0"/>
                        </a:spcAft>
                      </a:pPr>
                      <a:r>
                        <a:rPr lang="ja-JP" sz="1000" kern="0" dirty="0">
                          <a:effectLst/>
                          <a:latin typeface="+mn-ea"/>
                          <a:ea typeface="+mn-ea"/>
                        </a:rPr>
                        <a:t>科学技術イノベーション</a:t>
                      </a:r>
                      <a:r>
                        <a:rPr lang="ja-JP" sz="1000" kern="0" dirty="0" smtClean="0">
                          <a:effectLst/>
                          <a:latin typeface="+mn-ea"/>
                          <a:ea typeface="+mn-ea"/>
                        </a:rPr>
                        <a:t>政策特別</a:t>
                      </a:r>
                      <a:r>
                        <a:rPr lang="ja-JP" sz="1000" kern="0" dirty="0">
                          <a:effectLst/>
                          <a:latin typeface="+mn-ea"/>
                          <a:ea typeface="+mn-ea"/>
                        </a:rPr>
                        <a:t>演習</a:t>
                      </a:r>
                      <a:endParaRPr lang="en-US" sz="1000" kern="100" dirty="0">
                        <a:effectLst/>
                        <a:latin typeface="+mn-ea"/>
                        <a:ea typeface="+mn-ea"/>
                        <a:cs typeface="Times New Roman" charset="0"/>
                      </a:endParaRPr>
                    </a:p>
                  </a:txBody>
                  <a:tcPr marL="30914" marR="30914" marT="0" marB="0" anchor="ctr"/>
                </a:tc>
                <a:tc gridSpan="2">
                  <a:txBody>
                    <a:bodyPr/>
                    <a:lstStyle/>
                    <a:p>
                      <a:pPr algn="ctr">
                        <a:lnSpc>
                          <a:spcPts val="900"/>
                        </a:lnSpc>
                        <a:spcAft>
                          <a:spcPts val="0"/>
                        </a:spcAft>
                      </a:pPr>
                      <a:r>
                        <a:rPr lang="ja-JP" sz="1000" kern="0">
                          <a:effectLst/>
                          <a:latin typeface="+mn-ea"/>
                          <a:ea typeface="+mn-ea"/>
                        </a:rPr>
                        <a:t>夏期集中</a:t>
                      </a:r>
                      <a:endParaRPr lang="en-US" sz="1000" kern="100">
                        <a:effectLst/>
                        <a:latin typeface="+mn-ea"/>
                        <a:ea typeface="+mn-ea"/>
                        <a:cs typeface="Times New Roman" charset="0"/>
                      </a:endParaRPr>
                    </a:p>
                  </a:txBody>
                  <a:tcPr marL="30914" marR="30914" marT="0" marB="0" anchor="ctr"/>
                </a:tc>
                <a:tc hMerge="1">
                  <a:txBody>
                    <a:bodyPr/>
                    <a:lstStyle/>
                    <a:p>
                      <a:endParaRPr lang="en-US"/>
                    </a:p>
                  </a:txBody>
                  <a:tcPr/>
                </a:tc>
                <a:tc>
                  <a:txBody>
                    <a:bodyPr/>
                    <a:lstStyle/>
                    <a:p>
                      <a:pPr algn="just">
                        <a:lnSpc>
                          <a:spcPts val="900"/>
                        </a:lnSpc>
                        <a:spcAft>
                          <a:spcPts val="0"/>
                        </a:spcAft>
                      </a:pPr>
                      <a:r>
                        <a:rPr lang="ja-JP" sz="1000" kern="0">
                          <a:effectLst/>
                          <a:latin typeface="+mn-ea"/>
                          <a:ea typeface="+mn-ea"/>
                        </a:rPr>
                        <a:t>川上教授ら（医学研究科）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172843">
                <a:tc gridSpan="2">
                  <a:txBody>
                    <a:bodyPr/>
                    <a:lstStyle/>
                    <a:p>
                      <a:pPr algn="ctr">
                        <a:lnSpc>
                          <a:spcPts val="900"/>
                        </a:lnSpc>
                        <a:spcAft>
                          <a:spcPts val="0"/>
                        </a:spcAft>
                      </a:pPr>
                      <a:r>
                        <a:rPr lang="ja-JP" sz="1000" kern="0">
                          <a:effectLst/>
                          <a:latin typeface="+mn-ea"/>
                          <a:ea typeface="+mn-ea"/>
                        </a:rPr>
                        <a:t>必修科目</a:t>
                      </a:r>
                      <a:endParaRPr lang="en-US" sz="1000" kern="100">
                        <a:effectLst/>
                        <a:latin typeface="+mn-ea"/>
                        <a:ea typeface="+mn-ea"/>
                        <a:cs typeface="Times New Roman" charset="0"/>
                      </a:endParaRPr>
                    </a:p>
                  </a:txBody>
                  <a:tcPr marL="30914" marR="30914" marT="0" marB="0" anchor="ctr"/>
                </a:tc>
                <a:tc hMerge="1">
                  <a:txBody>
                    <a:bodyPr/>
                    <a:lstStyle/>
                    <a:p>
                      <a:endParaRPr lang="en-US"/>
                    </a:p>
                  </a:txBody>
                  <a:tcPr/>
                </a:tc>
                <a:tc>
                  <a:txBody>
                    <a:bodyPr/>
                    <a:lstStyle/>
                    <a:p>
                      <a:pPr algn="just">
                        <a:lnSpc>
                          <a:spcPts val="900"/>
                        </a:lnSpc>
                        <a:spcAft>
                          <a:spcPts val="0"/>
                        </a:spcAft>
                      </a:pPr>
                      <a:r>
                        <a:rPr lang="ja-JP" sz="1000" kern="0">
                          <a:effectLst/>
                          <a:latin typeface="+mn-ea"/>
                          <a:ea typeface="+mn-ea"/>
                        </a:rPr>
                        <a:t>研究プロジェクト</a:t>
                      </a:r>
                      <a:endParaRPr lang="en-US" sz="1000" kern="100">
                        <a:effectLst/>
                        <a:latin typeface="+mn-ea"/>
                        <a:ea typeface="+mn-ea"/>
                        <a:cs typeface="Times New Roman" charset="0"/>
                      </a:endParaRPr>
                    </a:p>
                  </a:txBody>
                  <a:tcPr marL="30914" marR="30914" marT="0" marB="0" anchor="ctr"/>
                </a:tc>
                <a:tc gridSpan="2">
                  <a:txBody>
                    <a:bodyPr/>
                    <a:lstStyle/>
                    <a:p>
                      <a:pPr algn="ctr">
                        <a:lnSpc>
                          <a:spcPts val="900"/>
                        </a:lnSpc>
                        <a:spcAft>
                          <a:spcPts val="0"/>
                        </a:spcAft>
                      </a:pPr>
                      <a:r>
                        <a:rPr lang="ja-JP" sz="1000" kern="0" dirty="0">
                          <a:effectLst/>
                          <a:latin typeface="+mn-ea"/>
                          <a:ea typeface="+mn-ea"/>
                        </a:rPr>
                        <a:t>通年</a:t>
                      </a:r>
                      <a:endParaRPr lang="en-US" sz="1000" kern="100" dirty="0">
                        <a:effectLst/>
                        <a:latin typeface="+mn-ea"/>
                        <a:ea typeface="+mn-ea"/>
                        <a:cs typeface="Times New Roman" charset="0"/>
                      </a:endParaRPr>
                    </a:p>
                  </a:txBody>
                  <a:tcPr marL="30914" marR="30914" marT="0" marB="0" anchor="ctr"/>
                </a:tc>
                <a:tc hMerge="1">
                  <a:txBody>
                    <a:bodyPr/>
                    <a:lstStyle/>
                    <a:p>
                      <a:endParaRPr lang="en-US"/>
                    </a:p>
                  </a:txBody>
                  <a:tcPr/>
                </a:tc>
                <a:tc>
                  <a:txBody>
                    <a:bodyPr/>
                    <a:lstStyle/>
                    <a:p>
                      <a:pPr algn="just">
                        <a:lnSpc>
                          <a:spcPts val="900"/>
                        </a:lnSpc>
                        <a:spcAft>
                          <a:spcPts val="0"/>
                        </a:spcAft>
                      </a:pPr>
                      <a:r>
                        <a:rPr lang="ja-JP" sz="1000" kern="0">
                          <a:effectLst/>
                          <a:latin typeface="+mn-ea"/>
                          <a:ea typeface="+mn-ea"/>
                        </a:rPr>
                        <a:t>川上教授ら（医学研究科）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172843">
                <a:tc rowSpan="20">
                  <a:txBody>
                    <a:bodyPr/>
                    <a:lstStyle/>
                    <a:p>
                      <a:pPr marL="71755" marR="71755" algn="ctr">
                        <a:lnSpc>
                          <a:spcPts val="900"/>
                        </a:lnSpc>
                        <a:spcAft>
                          <a:spcPts val="0"/>
                        </a:spcAft>
                      </a:pPr>
                      <a:r>
                        <a:rPr lang="ja-JP" sz="1000" kern="0">
                          <a:effectLst/>
                          <a:latin typeface="+mn-ea"/>
                          <a:ea typeface="+mn-ea"/>
                        </a:rPr>
                        <a:t>選択科目</a:t>
                      </a:r>
                      <a:r>
                        <a:rPr lang="en-US" sz="1000" kern="0">
                          <a:effectLst/>
                          <a:latin typeface="+mn-ea"/>
                          <a:ea typeface="+mn-ea"/>
                        </a:rPr>
                        <a:t>(</a:t>
                      </a:r>
                      <a:r>
                        <a:rPr lang="ja-JP" sz="1000" kern="0">
                          <a:effectLst/>
                          <a:latin typeface="+mn-ea"/>
                          <a:ea typeface="+mn-ea"/>
                        </a:rPr>
                        <a:t>８単位以上</a:t>
                      </a:r>
                      <a:r>
                        <a:rPr lang="en-US" sz="1000" kern="0">
                          <a:effectLst/>
                          <a:latin typeface="+mn-ea"/>
                          <a:ea typeface="+mn-ea"/>
                        </a:rPr>
                        <a:t>)</a:t>
                      </a:r>
                      <a:endParaRPr lang="en-US" sz="1000" kern="100">
                        <a:effectLst/>
                        <a:latin typeface="+mn-ea"/>
                        <a:ea typeface="+mn-ea"/>
                        <a:cs typeface="Times New Roman" charset="0"/>
                      </a:endParaRPr>
                    </a:p>
                  </a:txBody>
                  <a:tcPr marL="30914" marR="30914" marT="0" marB="0" vert="eaVert" anchor="ctr"/>
                </a:tc>
                <a:tc rowSpan="8">
                  <a:txBody>
                    <a:bodyPr/>
                    <a:lstStyle/>
                    <a:p>
                      <a:pPr marL="71755" marR="71755" algn="ctr">
                        <a:lnSpc>
                          <a:spcPts val="900"/>
                        </a:lnSpc>
                        <a:spcAft>
                          <a:spcPts val="0"/>
                        </a:spcAft>
                      </a:pPr>
                      <a:r>
                        <a:rPr lang="ja-JP" sz="1000" kern="0" dirty="0">
                          <a:effectLst/>
                          <a:latin typeface="+mn-ea"/>
                          <a:ea typeface="+mn-ea"/>
                        </a:rPr>
                        <a:t>選択科目Ⅰ：基軸</a:t>
                      </a:r>
                      <a:r>
                        <a:rPr lang="ja-JP" sz="1000" kern="0" dirty="0" smtClean="0">
                          <a:effectLst/>
                          <a:latin typeface="+mn-ea"/>
                          <a:ea typeface="+mn-ea"/>
                        </a:rPr>
                        <a:t>科目群</a:t>
                      </a:r>
                      <a:r>
                        <a:rPr lang="en-US" altLang="ja-JP" sz="1000" kern="0" dirty="0" smtClean="0">
                          <a:effectLst/>
                          <a:latin typeface="+mn-ea"/>
                          <a:ea typeface="+mn-ea"/>
                        </a:rPr>
                        <a:t/>
                      </a:r>
                      <a:br>
                        <a:rPr lang="en-US" altLang="ja-JP" sz="1000" kern="0" dirty="0" smtClean="0">
                          <a:effectLst/>
                          <a:latin typeface="+mn-ea"/>
                          <a:ea typeface="+mn-ea"/>
                        </a:rPr>
                      </a:br>
                      <a:r>
                        <a:rPr lang="en-US" sz="1000" kern="0" dirty="0" smtClean="0">
                          <a:effectLst/>
                          <a:latin typeface="+mn-ea"/>
                          <a:ea typeface="+mn-ea"/>
                        </a:rPr>
                        <a:t>(</a:t>
                      </a:r>
                      <a:r>
                        <a:rPr lang="ja-JP" sz="1000" kern="0" dirty="0" smtClean="0">
                          <a:effectLst/>
                          <a:latin typeface="+mn-ea"/>
                          <a:ea typeface="+mn-ea"/>
                        </a:rPr>
                        <a:t>１科目</a:t>
                      </a:r>
                      <a:r>
                        <a:rPr lang="ja-JP" sz="1000" kern="0" dirty="0">
                          <a:effectLst/>
                          <a:latin typeface="+mn-ea"/>
                          <a:ea typeface="+mn-ea"/>
                        </a:rPr>
                        <a:t>以上選択</a:t>
                      </a:r>
                      <a:r>
                        <a:rPr lang="en-US" sz="1000" kern="0" dirty="0">
                          <a:effectLst/>
                          <a:latin typeface="+mn-ea"/>
                          <a:ea typeface="+mn-ea"/>
                        </a:rPr>
                        <a:t>)</a:t>
                      </a:r>
                      <a:endParaRPr lang="en-US" sz="1000" kern="100" dirty="0">
                        <a:effectLst/>
                        <a:latin typeface="+mn-ea"/>
                        <a:ea typeface="+mn-ea"/>
                        <a:cs typeface="Times New Roman" charset="0"/>
                      </a:endParaRPr>
                    </a:p>
                  </a:txBody>
                  <a:tcPr marL="30914" marR="30914" marT="0" marB="0" vert="eaVert" anchor="ctr"/>
                </a:tc>
                <a:tc>
                  <a:txBody>
                    <a:bodyPr/>
                    <a:lstStyle/>
                    <a:p>
                      <a:pPr algn="just">
                        <a:lnSpc>
                          <a:spcPts val="900"/>
                        </a:lnSpc>
                        <a:spcAft>
                          <a:spcPts val="0"/>
                        </a:spcAft>
                      </a:pPr>
                      <a:r>
                        <a:rPr lang="ja-JP" sz="1000" kern="0">
                          <a:effectLst/>
                          <a:latin typeface="+mn-ea"/>
                          <a:ea typeface="+mn-ea"/>
                        </a:rPr>
                        <a:t>現代社会と科学技術入門</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just">
                        <a:lnSpc>
                          <a:spcPts val="900"/>
                        </a:lnSpc>
                        <a:spcAft>
                          <a:spcPts val="0"/>
                        </a:spcAft>
                      </a:pPr>
                      <a:r>
                        <a:rPr lang="ja-JP" sz="1000" kern="0">
                          <a:effectLst/>
                          <a:latin typeface="+mn-ea"/>
                          <a:ea typeface="+mn-ea"/>
                        </a:rPr>
                        <a:t>川上教授ら（医学研究科）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1</a:t>
                      </a:r>
                      <a:endParaRPr lang="en-US" sz="1000" kern="100">
                        <a:effectLst/>
                        <a:latin typeface="+mn-ea"/>
                        <a:ea typeface="+mn-ea"/>
                        <a:cs typeface="Times New Roman" charset="0"/>
                      </a:endParaRPr>
                    </a:p>
                  </a:txBody>
                  <a:tcPr marL="30914" marR="30914" marT="0" marB="0" anchor="ctr"/>
                </a:tc>
              </a:tr>
              <a:tr h="266667">
                <a:tc vMerge="1">
                  <a:txBody>
                    <a:bodyPr/>
                    <a:lstStyle/>
                    <a:p>
                      <a:endParaRPr lang="en-US"/>
                    </a:p>
                  </a:txBody>
                  <a:tcPr/>
                </a:tc>
                <a:tc vMerge="1">
                  <a:txBody>
                    <a:bodyPr/>
                    <a:lstStyle/>
                    <a:p>
                      <a:endParaRPr lang="en-US"/>
                    </a:p>
                  </a:txBody>
                  <a:tcPr/>
                </a:tc>
                <a:tc>
                  <a:txBody>
                    <a:bodyPr/>
                    <a:lstStyle/>
                    <a:p>
                      <a:pPr algn="l">
                        <a:lnSpc>
                          <a:spcPts val="900"/>
                        </a:lnSpc>
                        <a:spcAft>
                          <a:spcPts val="0"/>
                        </a:spcAft>
                      </a:pPr>
                      <a:r>
                        <a:rPr lang="ja-JP" sz="1000" kern="0" dirty="0">
                          <a:effectLst/>
                          <a:latin typeface="+mn-ea"/>
                          <a:ea typeface="+mn-ea"/>
                        </a:rPr>
                        <a:t>科学技術イノベーション</a:t>
                      </a:r>
                      <a:r>
                        <a:rPr lang="ja-JP" sz="1000" kern="0" dirty="0" smtClean="0">
                          <a:effectLst/>
                          <a:latin typeface="+mn-ea"/>
                          <a:ea typeface="+mn-ea"/>
                        </a:rPr>
                        <a:t>政策総合</a:t>
                      </a:r>
                      <a:r>
                        <a:rPr lang="ja-JP" sz="1000" kern="0" dirty="0">
                          <a:effectLst/>
                          <a:latin typeface="+mn-ea"/>
                          <a:ea typeface="+mn-ea"/>
                        </a:rPr>
                        <a:t>演習</a:t>
                      </a:r>
                      <a:endParaRPr lang="en-US" sz="1000" kern="100" dirty="0">
                        <a:effectLst/>
                        <a:latin typeface="+mn-ea"/>
                        <a:ea typeface="+mn-ea"/>
                        <a:cs typeface="Times New Roman" charset="0"/>
                      </a:endParaRPr>
                    </a:p>
                  </a:txBody>
                  <a:tcPr marL="30914" marR="30914" marT="0" marB="0" anchor="ctr"/>
                </a:tc>
                <a:tc gridSpan="2">
                  <a:txBody>
                    <a:bodyPr/>
                    <a:lstStyle/>
                    <a:p>
                      <a:pPr algn="ctr">
                        <a:lnSpc>
                          <a:spcPts val="900"/>
                        </a:lnSpc>
                        <a:spcAft>
                          <a:spcPts val="0"/>
                        </a:spcAft>
                      </a:pPr>
                      <a:r>
                        <a:rPr lang="ja-JP" sz="1000" kern="0" dirty="0">
                          <a:effectLst/>
                          <a:latin typeface="+mn-ea"/>
                          <a:ea typeface="+mn-ea"/>
                        </a:rPr>
                        <a:t>夏期集中</a:t>
                      </a:r>
                      <a:endParaRPr lang="en-US" sz="1000" kern="100" dirty="0">
                        <a:effectLst/>
                        <a:latin typeface="+mn-ea"/>
                        <a:ea typeface="+mn-ea"/>
                        <a:cs typeface="Times New Roman" charset="0"/>
                      </a:endParaRPr>
                    </a:p>
                  </a:txBody>
                  <a:tcPr marL="30914" marR="30914" marT="0" marB="0" anchor="ctr"/>
                </a:tc>
                <a:tc hMerge="1">
                  <a:txBody>
                    <a:bodyPr/>
                    <a:lstStyle/>
                    <a:p>
                      <a:endParaRPr lang="en-US"/>
                    </a:p>
                  </a:txBody>
                  <a:tcPr/>
                </a:tc>
                <a:tc>
                  <a:txBody>
                    <a:bodyPr/>
                    <a:lstStyle/>
                    <a:p>
                      <a:pPr algn="just">
                        <a:lnSpc>
                          <a:spcPts val="900"/>
                        </a:lnSpc>
                        <a:spcAft>
                          <a:spcPts val="0"/>
                        </a:spcAft>
                      </a:pPr>
                      <a:r>
                        <a:rPr lang="ja-JP" sz="1000" kern="0">
                          <a:effectLst/>
                          <a:latin typeface="+mn-ea"/>
                          <a:ea typeface="+mn-ea"/>
                        </a:rPr>
                        <a:t>川上教授ら（医学研究科）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360490">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情報リテラシー基礎Ⅰ</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just">
                        <a:lnSpc>
                          <a:spcPts val="900"/>
                        </a:lnSpc>
                        <a:spcAft>
                          <a:spcPts val="0"/>
                        </a:spcAft>
                      </a:pPr>
                      <a:r>
                        <a:rPr lang="ja-JP" sz="1000" kern="0">
                          <a:effectLst/>
                          <a:latin typeface="+mn-ea"/>
                          <a:ea typeface="+mn-ea"/>
                        </a:rPr>
                        <a:t>小山田教授（学術情報メディアセンター）</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172843">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医薬政策・行政</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川上教授（医学研究科）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1</a:t>
                      </a:r>
                      <a:endParaRPr lang="en-US" sz="1000" kern="100">
                        <a:effectLst/>
                        <a:latin typeface="+mn-ea"/>
                        <a:ea typeface="+mn-ea"/>
                        <a:cs typeface="Times New Roman" charset="0"/>
                      </a:endParaRPr>
                    </a:p>
                  </a:txBody>
                  <a:tcPr marL="30914" marR="30914" marT="0" marB="0" anchor="ctr"/>
                </a:tc>
              </a:tr>
              <a:tr h="266667">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問題解決思考</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末松教授（経営管理大学院）</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172843">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疫学</a:t>
                      </a:r>
                      <a:r>
                        <a:rPr lang="en-US" sz="1000" kern="0">
                          <a:effectLst/>
                          <a:latin typeface="+mn-ea"/>
                          <a:ea typeface="+mn-ea"/>
                        </a:rPr>
                        <a:t>I</a:t>
                      </a:r>
                      <a:r>
                        <a:rPr lang="ja-JP" sz="1000" kern="0">
                          <a:effectLst/>
                          <a:latin typeface="+mn-ea"/>
                          <a:ea typeface="+mn-ea"/>
                        </a:rPr>
                        <a:t>（疫学入門）</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just">
                        <a:lnSpc>
                          <a:spcPts val="900"/>
                        </a:lnSpc>
                        <a:spcAft>
                          <a:spcPts val="0"/>
                        </a:spcAft>
                      </a:pPr>
                      <a:r>
                        <a:rPr lang="ja-JP" sz="1000" kern="0">
                          <a:effectLst/>
                          <a:latin typeface="+mn-ea"/>
                          <a:ea typeface="+mn-ea"/>
                        </a:rPr>
                        <a:t>中山教授（医学研究科）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1</a:t>
                      </a:r>
                      <a:endParaRPr lang="en-US" sz="1000" kern="100">
                        <a:effectLst/>
                        <a:latin typeface="+mn-ea"/>
                        <a:ea typeface="+mn-ea"/>
                        <a:cs typeface="Times New Roman" charset="0"/>
                      </a:endParaRPr>
                    </a:p>
                  </a:txBody>
                  <a:tcPr marL="30914" marR="30914" marT="0" marB="0" anchor="ctr"/>
                </a:tc>
              </a:tr>
              <a:tr h="266667">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公共政策論Ⅰ</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佐野教授（人間・環境学研究科）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266667">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科学技術と社会に関わるクリティカルシンキング</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just">
                        <a:lnSpc>
                          <a:spcPts val="900"/>
                        </a:lnSpc>
                        <a:spcAft>
                          <a:spcPts val="0"/>
                        </a:spcAft>
                      </a:pPr>
                      <a:r>
                        <a:rPr lang="ja-JP" sz="1000" kern="0">
                          <a:effectLst/>
                          <a:latin typeface="+mn-ea"/>
                          <a:ea typeface="+mn-ea"/>
                        </a:rPr>
                        <a:t>伊勢田准教授（文学研究科）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360490">
                <a:tc vMerge="1">
                  <a:txBody>
                    <a:bodyPr/>
                    <a:lstStyle/>
                    <a:p>
                      <a:endParaRPr lang="en-US"/>
                    </a:p>
                  </a:txBody>
                  <a:tcPr/>
                </a:tc>
                <a:tc rowSpan="12">
                  <a:txBody>
                    <a:bodyPr/>
                    <a:lstStyle/>
                    <a:p>
                      <a:pPr marL="71755" marR="71755" algn="ctr">
                        <a:lnSpc>
                          <a:spcPts val="900"/>
                        </a:lnSpc>
                        <a:spcAft>
                          <a:spcPts val="0"/>
                        </a:spcAft>
                      </a:pPr>
                      <a:r>
                        <a:rPr lang="ja-JP" sz="1000" kern="0" dirty="0">
                          <a:effectLst/>
                          <a:latin typeface="+mn-ea"/>
                          <a:ea typeface="+mn-ea"/>
                        </a:rPr>
                        <a:t>選択科目Ⅱ：イシュー</a:t>
                      </a:r>
                      <a:r>
                        <a:rPr lang="ja-JP" sz="1000" kern="0" dirty="0" smtClean="0">
                          <a:effectLst/>
                          <a:latin typeface="+mn-ea"/>
                          <a:ea typeface="+mn-ea"/>
                        </a:rPr>
                        <a:t>科目群</a:t>
                      </a:r>
                      <a:r>
                        <a:rPr lang="en-US" altLang="ja-JP" sz="1000" kern="0" dirty="0" smtClean="0">
                          <a:effectLst/>
                          <a:latin typeface="+mn-ea"/>
                          <a:ea typeface="+mn-ea"/>
                        </a:rPr>
                        <a:t/>
                      </a:r>
                      <a:br>
                        <a:rPr lang="en-US" altLang="ja-JP" sz="1000" kern="0" dirty="0" smtClean="0">
                          <a:effectLst/>
                          <a:latin typeface="+mn-ea"/>
                          <a:ea typeface="+mn-ea"/>
                        </a:rPr>
                      </a:br>
                      <a:r>
                        <a:rPr lang="en-US" sz="1000" kern="0" dirty="0" smtClean="0">
                          <a:effectLst/>
                          <a:latin typeface="+mn-ea"/>
                          <a:ea typeface="+mn-ea"/>
                        </a:rPr>
                        <a:t>(</a:t>
                      </a:r>
                      <a:r>
                        <a:rPr lang="ja-JP" sz="1000" kern="0" dirty="0">
                          <a:effectLst/>
                          <a:latin typeface="+mn-ea"/>
                          <a:ea typeface="+mn-ea"/>
                        </a:rPr>
                        <a:t>１科目以上選択</a:t>
                      </a:r>
                      <a:r>
                        <a:rPr lang="en-US" sz="1000" kern="0" dirty="0">
                          <a:effectLst/>
                          <a:latin typeface="+mn-ea"/>
                          <a:ea typeface="+mn-ea"/>
                        </a:rPr>
                        <a:t>)</a:t>
                      </a:r>
                      <a:endParaRPr lang="en-US" sz="1000" kern="100" dirty="0">
                        <a:effectLst/>
                        <a:latin typeface="+mn-ea"/>
                        <a:ea typeface="+mn-ea"/>
                        <a:cs typeface="Times New Roman" charset="0"/>
                      </a:endParaRPr>
                    </a:p>
                  </a:txBody>
                  <a:tcPr marL="30914" marR="30914" marT="0" marB="0" vert="eaVert" anchor="ctr"/>
                </a:tc>
                <a:tc>
                  <a:txBody>
                    <a:bodyPr/>
                    <a:lstStyle/>
                    <a:p>
                      <a:pPr algn="just">
                        <a:lnSpc>
                          <a:spcPts val="900"/>
                        </a:lnSpc>
                        <a:spcAft>
                          <a:spcPts val="0"/>
                        </a:spcAft>
                      </a:pPr>
                      <a:r>
                        <a:rPr lang="ja-JP" sz="1000" kern="0">
                          <a:effectLst/>
                          <a:latin typeface="+mn-ea"/>
                          <a:ea typeface="+mn-ea"/>
                        </a:rPr>
                        <a:t>可視化シミュレーション学</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小山田教授（学術情報メディアセンター）</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172843">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医薬品の開発と評価</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川上教授（医学研究科）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1</a:t>
                      </a:r>
                      <a:endParaRPr lang="en-US" sz="1000" kern="100">
                        <a:effectLst/>
                        <a:latin typeface="+mn-ea"/>
                        <a:ea typeface="+mn-ea"/>
                        <a:cs typeface="Times New Roman" charset="0"/>
                      </a:endParaRPr>
                    </a:p>
                  </a:txBody>
                  <a:tcPr marL="30914" marR="30914" marT="0" marB="0" anchor="ctr"/>
                </a:tc>
              </a:tr>
              <a:tr h="360490">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京都学のための科学</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dirty="0">
                          <a:effectLst/>
                          <a:latin typeface="+mn-ea"/>
                          <a:ea typeface="+mn-ea"/>
                        </a:rPr>
                        <a:t>○</a:t>
                      </a:r>
                      <a:endParaRPr lang="en-US" sz="1000" kern="100" dirty="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dirty="0">
                          <a:effectLst/>
                          <a:latin typeface="+mn-ea"/>
                          <a:ea typeface="+mn-ea"/>
                        </a:rPr>
                        <a:t> </a:t>
                      </a:r>
                      <a:endParaRPr lang="en-US" sz="1000" kern="100" dirty="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小山田教授（学術情報メディアセンター）</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172843">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応用経済学</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dirty="0">
                        <a:effectLst/>
                        <a:latin typeface="+mn-ea"/>
                        <a:ea typeface="+mn-ea"/>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依田教授（経済学研究科）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266667">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100">
                          <a:effectLst/>
                          <a:latin typeface="+mn-ea"/>
                          <a:ea typeface="+mn-ea"/>
                        </a:rPr>
                        <a:t>政策のための研究方法論</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altLang="en-US" sz="1000" kern="0" dirty="0" smtClean="0">
                          <a:effectLst/>
                          <a:latin typeface="+mn-ea"/>
                          <a:ea typeface="+mn-ea"/>
                        </a:rPr>
                        <a:t>○</a:t>
                      </a:r>
                      <a:endParaRPr lang="en-US" sz="1000" kern="100" dirty="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just">
                        <a:lnSpc>
                          <a:spcPts val="900"/>
                        </a:lnSpc>
                        <a:spcAft>
                          <a:spcPts val="0"/>
                        </a:spcAft>
                      </a:pPr>
                      <a:r>
                        <a:rPr lang="ja-JP" sz="1000" kern="0" dirty="0">
                          <a:effectLst/>
                          <a:latin typeface="+mn-ea"/>
                          <a:ea typeface="+mn-ea"/>
                        </a:rPr>
                        <a:t>ベッカー教授</a:t>
                      </a:r>
                      <a:r>
                        <a:rPr lang="ja-JP" sz="1000" kern="0" dirty="0" smtClean="0">
                          <a:effectLst/>
                          <a:latin typeface="+mn-ea"/>
                          <a:ea typeface="+mn-ea"/>
                        </a:rPr>
                        <a:t>（</a:t>
                      </a:r>
                      <a:r>
                        <a:rPr lang="ja-JP" altLang="en-US" sz="1000" kern="0" dirty="0" smtClean="0">
                          <a:effectLst/>
                          <a:latin typeface="+mn-ea"/>
                          <a:ea typeface="+mn-ea"/>
                        </a:rPr>
                        <a:t>学際融合教育研究推進</a:t>
                      </a:r>
                      <a:r>
                        <a:rPr lang="ja-JP" sz="1000" kern="0" dirty="0" smtClean="0">
                          <a:effectLst/>
                          <a:latin typeface="+mn-ea"/>
                          <a:ea typeface="+mn-ea"/>
                        </a:rPr>
                        <a:t>センター</a:t>
                      </a:r>
                      <a:r>
                        <a:rPr lang="ja-JP" sz="1000" kern="0" dirty="0">
                          <a:effectLst/>
                          <a:latin typeface="+mn-ea"/>
                          <a:ea typeface="+mn-ea"/>
                        </a:rPr>
                        <a:t>）</a:t>
                      </a:r>
                      <a:endParaRPr lang="en-US" sz="1000" kern="100" dirty="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266667">
                <a:tc vMerge="1">
                  <a:txBody>
                    <a:bodyPr/>
                    <a:lstStyle/>
                    <a:p>
                      <a:endParaRPr lang="en-US"/>
                    </a:p>
                  </a:txBody>
                  <a:tcPr/>
                </a:tc>
                <a:tc vMerge="1">
                  <a:txBody>
                    <a:bodyPr/>
                    <a:lstStyle/>
                    <a:p>
                      <a:endParaRPr lang="en-US"/>
                    </a:p>
                  </a:txBody>
                  <a:tcPr/>
                </a:tc>
                <a:tc>
                  <a:txBody>
                    <a:bodyPr/>
                    <a:lstStyle/>
                    <a:p>
                      <a:pPr algn="l">
                        <a:spcAft>
                          <a:spcPts val="0"/>
                        </a:spcAft>
                      </a:pPr>
                      <a:r>
                        <a:rPr lang="ja-JP" sz="1000" kern="100">
                          <a:effectLst/>
                          <a:latin typeface="+mn-ea"/>
                          <a:ea typeface="+mn-ea"/>
                        </a:rPr>
                        <a:t>医療政策の</a:t>
                      </a:r>
                      <a:r>
                        <a:rPr lang="en-US" sz="1000" kern="100">
                          <a:effectLst/>
                          <a:latin typeface="+mn-ea"/>
                          <a:ea typeface="+mn-ea"/>
                        </a:rPr>
                        <a:t>ELSI[</a:t>
                      </a:r>
                      <a:r>
                        <a:rPr lang="ja-JP" sz="1000" kern="100">
                          <a:effectLst/>
                          <a:latin typeface="+mn-ea"/>
                          <a:ea typeface="+mn-ea"/>
                        </a:rPr>
                        <a:t>ＥＬＳＩイシュー科目群</a:t>
                      </a:r>
                      <a:r>
                        <a:rPr lang="en-US" sz="1000" kern="10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 </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altLang="en-US" sz="1000" kern="0" dirty="0" smtClean="0">
                          <a:effectLst/>
                          <a:latin typeface="+mn-ea"/>
                          <a:ea typeface="+mn-ea"/>
                        </a:rPr>
                        <a:t>ベッカー教授（学際融合教育研究推進センター）</a:t>
                      </a:r>
                      <a:endParaRPr lang="en-US" sz="1000" kern="100" dirty="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172843">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健康情報学Ⅰ</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中山教授（医学研究科）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172843">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文献評価法</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just">
                        <a:lnSpc>
                          <a:spcPts val="900"/>
                        </a:lnSpc>
                        <a:spcAft>
                          <a:spcPts val="0"/>
                        </a:spcAft>
                      </a:pPr>
                      <a:r>
                        <a:rPr lang="ja-JP" sz="1000" kern="0" dirty="0">
                          <a:effectLst/>
                          <a:latin typeface="+mn-ea"/>
                          <a:ea typeface="+mn-ea"/>
                        </a:rPr>
                        <a:t>中山教授（医学研究科）</a:t>
                      </a:r>
                      <a:endParaRPr lang="en-US" sz="1000" kern="100" dirty="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1</a:t>
                      </a:r>
                      <a:endParaRPr lang="en-US" sz="1000" kern="100">
                        <a:effectLst/>
                        <a:latin typeface="+mn-ea"/>
                        <a:ea typeface="+mn-ea"/>
                        <a:cs typeface="Times New Roman" charset="0"/>
                      </a:endParaRPr>
                    </a:p>
                  </a:txBody>
                  <a:tcPr marL="30914" marR="30914" marT="0" marB="0" anchor="ctr"/>
                </a:tc>
              </a:tr>
              <a:tr h="172843">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技術者倫理と技術経営</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just">
                        <a:lnSpc>
                          <a:spcPts val="900"/>
                        </a:lnSpc>
                        <a:spcAft>
                          <a:spcPts val="0"/>
                        </a:spcAft>
                      </a:pPr>
                      <a:r>
                        <a:rPr lang="ja-JP" sz="1000" kern="0">
                          <a:effectLst/>
                          <a:latin typeface="+mn-ea"/>
                          <a:ea typeface="+mn-ea"/>
                        </a:rPr>
                        <a:t>椹木教授ら（工学研究科）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266667">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医療経済学</a:t>
                      </a:r>
                      <a:r>
                        <a:rPr lang="en-US" sz="1000" kern="0">
                          <a:effectLst/>
                          <a:latin typeface="+mn-ea"/>
                          <a:ea typeface="+mn-ea"/>
                        </a:rPr>
                        <a:t>A</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a:effectLst/>
                          <a:latin typeface="+mn-ea"/>
                          <a:ea typeface="+mn-ea"/>
                        </a:rPr>
                        <a:t>○</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just">
                        <a:lnSpc>
                          <a:spcPts val="900"/>
                        </a:lnSpc>
                        <a:spcAft>
                          <a:spcPts val="0"/>
                        </a:spcAft>
                      </a:pPr>
                      <a:r>
                        <a:rPr lang="ja-JP" sz="1000" kern="0">
                          <a:effectLst/>
                          <a:latin typeface="+mn-ea"/>
                          <a:ea typeface="+mn-ea"/>
                        </a:rPr>
                        <a:t>後藤准教授（慶應義塾大学）</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266667">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共生社会環境論演習３Ｂ</a:t>
                      </a:r>
                      <a:endParaRPr lang="en-US" sz="1000" kern="100">
                        <a:effectLst/>
                        <a:latin typeface="+mn-ea"/>
                        <a:ea typeface="+mn-ea"/>
                        <a:cs typeface="Times New Roman" charset="0"/>
                      </a:endParaRPr>
                    </a:p>
                  </a:txBody>
                  <a:tcPr marL="30914" marR="30914" marT="0" marB="0" anchor="ctr"/>
                </a:tc>
                <a:tc>
                  <a:txBody>
                    <a:bodyPr/>
                    <a:lstStyle/>
                    <a:p>
                      <a:pPr algn="l"/>
                      <a:endParaRPr lang="en-US" sz="1000" kern="100">
                        <a:effectLst/>
                        <a:latin typeface="+mn-ea"/>
                        <a:ea typeface="+mn-ea"/>
                      </a:endParaRPr>
                    </a:p>
                  </a:txBody>
                  <a:tcPr marL="30914" marR="30914" marT="0" marB="0" anchor="ctr"/>
                </a:tc>
                <a:tc>
                  <a:txBody>
                    <a:bodyPr/>
                    <a:lstStyle/>
                    <a:p>
                      <a:pPr algn="ctr">
                        <a:lnSpc>
                          <a:spcPts val="900"/>
                        </a:lnSpc>
                        <a:spcAft>
                          <a:spcPts val="0"/>
                        </a:spcAft>
                      </a:pPr>
                      <a:r>
                        <a:rPr lang="ja-JP" sz="1000" kern="0" dirty="0">
                          <a:effectLst/>
                          <a:latin typeface="+mn-ea"/>
                          <a:ea typeface="+mn-ea"/>
                        </a:rPr>
                        <a:t>○</a:t>
                      </a:r>
                      <a:endParaRPr lang="en-US" sz="1000" kern="100" dirty="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佐野教授（人間・環境学研究科）</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2</a:t>
                      </a:r>
                      <a:endParaRPr lang="en-US" sz="1000" kern="100">
                        <a:effectLst/>
                        <a:latin typeface="+mn-ea"/>
                        <a:ea typeface="+mn-ea"/>
                        <a:cs typeface="Times New Roman" charset="0"/>
                      </a:endParaRPr>
                    </a:p>
                  </a:txBody>
                  <a:tcPr marL="30914" marR="30914" marT="0" marB="0" anchor="ctr"/>
                </a:tc>
              </a:tr>
              <a:tr h="266667">
                <a:tc vMerge="1">
                  <a:txBody>
                    <a:bodyPr/>
                    <a:lstStyle/>
                    <a:p>
                      <a:endParaRPr lang="en-US"/>
                    </a:p>
                  </a:txBody>
                  <a:tcPr/>
                </a:tc>
                <a:tc vMerge="1">
                  <a:txBody>
                    <a:bodyPr/>
                    <a:lstStyle/>
                    <a:p>
                      <a:endParaRPr lang="en-US"/>
                    </a:p>
                  </a:txBody>
                  <a:tcPr/>
                </a:tc>
                <a:tc>
                  <a:txBody>
                    <a:bodyPr/>
                    <a:lstStyle/>
                    <a:p>
                      <a:pPr algn="just">
                        <a:lnSpc>
                          <a:spcPts val="900"/>
                        </a:lnSpc>
                        <a:spcAft>
                          <a:spcPts val="0"/>
                        </a:spcAft>
                      </a:pPr>
                      <a:r>
                        <a:rPr lang="ja-JP" sz="1000" kern="0">
                          <a:effectLst/>
                          <a:latin typeface="+mn-ea"/>
                          <a:ea typeface="+mn-ea"/>
                        </a:rPr>
                        <a:t>まちづくりとまち経営</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en-US" sz="1000" kern="0">
                          <a:effectLst/>
                          <a:latin typeface="+mn-ea"/>
                          <a:ea typeface="+mn-ea"/>
                        </a:rPr>
                        <a:t> </a:t>
                      </a:r>
                      <a:endParaRPr lang="en-US" sz="1000" kern="100">
                        <a:effectLst/>
                        <a:latin typeface="+mn-ea"/>
                        <a:ea typeface="+mn-ea"/>
                        <a:cs typeface="Times New Roman" charset="0"/>
                      </a:endParaRPr>
                    </a:p>
                  </a:txBody>
                  <a:tcPr marL="30914" marR="30914" marT="0" marB="0" anchor="ctr"/>
                </a:tc>
                <a:tc>
                  <a:txBody>
                    <a:bodyPr/>
                    <a:lstStyle/>
                    <a:p>
                      <a:pPr marL="0" marR="0" indent="0" algn="ctr" defTabSz="457200" rtl="0" eaLnBrk="1" fontAlgn="auto" latinLnBrk="0" hangingPunct="1">
                        <a:lnSpc>
                          <a:spcPts val="900"/>
                        </a:lnSpc>
                        <a:spcBef>
                          <a:spcPts val="0"/>
                        </a:spcBef>
                        <a:spcAft>
                          <a:spcPts val="0"/>
                        </a:spcAft>
                        <a:buClrTx/>
                        <a:buSzTx/>
                        <a:buFontTx/>
                        <a:buNone/>
                        <a:tabLst/>
                        <a:defRPr/>
                      </a:pPr>
                      <a:r>
                        <a:rPr lang="ja-JP" altLang="en-US" sz="1000" kern="0" dirty="0" smtClean="0">
                          <a:effectLst/>
                          <a:latin typeface="+mn-ea"/>
                          <a:ea typeface="+mn-ea"/>
                        </a:rPr>
                        <a:t>○</a:t>
                      </a:r>
                      <a:endParaRPr lang="en-US" sz="1000" kern="100" dirty="0" smtClean="0">
                        <a:effectLst/>
                        <a:latin typeface="+mn-ea"/>
                        <a:ea typeface="+mn-ea"/>
                        <a:cs typeface="Times New Roman" charset="0"/>
                      </a:endParaRPr>
                    </a:p>
                  </a:txBody>
                  <a:tcPr marL="30914" marR="30914" marT="0" marB="0" anchor="ctr"/>
                </a:tc>
                <a:tc>
                  <a:txBody>
                    <a:bodyPr/>
                    <a:lstStyle/>
                    <a:p>
                      <a:pPr algn="just">
                        <a:lnSpc>
                          <a:spcPts val="900"/>
                        </a:lnSpc>
                        <a:spcAft>
                          <a:spcPts val="0"/>
                        </a:spcAft>
                      </a:pPr>
                      <a:r>
                        <a:rPr lang="ja-JP" sz="1000" kern="0">
                          <a:effectLst/>
                          <a:latin typeface="+mn-ea"/>
                          <a:ea typeface="+mn-ea"/>
                        </a:rPr>
                        <a:t>御手洗教授（経営管理大学院）</a:t>
                      </a:r>
                      <a:endParaRPr lang="en-US" sz="1000" kern="100">
                        <a:effectLst/>
                        <a:latin typeface="+mn-ea"/>
                        <a:ea typeface="+mn-ea"/>
                        <a:cs typeface="Times New Roman" charset="0"/>
                      </a:endParaRPr>
                    </a:p>
                  </a:txBody>
                  <a:tcPr marL="30914" marR="30914" marT="0" marB="0" anchor="ctr"/>
                </a:tc>
                <a:tc>
                  <a:txBody>
                    <a:bodyPr/>
                    <a:lstStyle/>
                    <a:p>
                      <a:pPr algn="ctr">
                        <a:lnSpc>
                          <a:spcPts val="900"/>
                        </a:lnSpc>
                        <a:spcAft>
                          <a:spcPts val="0"/>
                        </a:spcAft>
                      </a:pPr>
                      <a:r>
                        <a:rPr lang="ja-JP" sz="1000" kern="0" dirty="0">
                          <a:effectLst/>
                          <a:latin typeface="+mn-ea"/>
                          <a:ea typeface="+mn-ea"/>
                        </a:rPr>
                        <a:t>２</a:t>
                      </a:r>
                      <a:endParaRPr lang="en-US" sz="1000" kern="100" dirty="0">
                        <a:effectLst/>
                        <a:latin typeface="+mn-ea"/>
                        <a:ea typeface="+mn-ea"/>
                        <a:cs typeface="Times New Roman" charset="0"/>
                      </a:endParaRPr>
                    </a:p>
                  </a:txBody>
                  <a:tcPr marL="30914" marR="30914" marT="0" marB="0" anchor="ctr"/>
                </a:tc>
              </a:tr>
            </a:tbl>
          </a:graphicData>
        </a:graphic>
      </p:graphicFrame>
    </p:spTree>
    <p:extLst>
      <p:ext uri="{BB962C8B-B14F-4D97-AF65-F5344CB8AC3E}">
        <p14:creationId xmlns:p14="http://schemas.microsoft.com/office/powerpoint/2010/main" val="1404455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7" name="タイトル 10"/>
          <p:cNvSpPr txBox="1">
            <a:spLocks/>
          </p:cNvSpPr>
          <p:nvPr/>
        </p:nvSpPr>
        <p:spPr>
          <a:xfrm>
            <a:off x="0" y="548680"/>
            <a:ext cx="7668344" cy="576064"/>
          </a:xfrm>
          <a:prstGeom prst="rect">
            <a:avLst/>
          </a:prstGeom>
        </p:spPr>
        <p:txBody>
          <a:bodyPr>
            <a:noAutofit/>
          </a:bodyPr>
          <a:lstStyle/>
          <a:p>
            <a:pPr lvl="0" algn="ctr">
              <a:spcBef>
                <a:spcPct val="0"/>
              </a:spcBef>
            </a:pPr>
            <a:r>
              <a:rPr lang="ja-JP" altLang="en-US" sz="3200" dirty="0" smtClean="0">
                <a:latin typeface="+mj-ea"/>
                <a:ea typeface="+mj-ea"/>
                <a:cs typeface="+mj-cs"/>
              </a:rPr>
              <a:t>現代社会と科学技術入門（</a:t>
            </a:r>
            <a:r>
              <a:rPr lang="en-US" altLang="ja-JP" sz="3200" dirty="0" smtClean="0">
                <a:latin typeface="+mj-ea"/>
                <a:ea typeface="+mj-ea"/>
                <a:cs typeface="+mj-cs"/>
              </a:rPr>
              <a:t>1</a:t>
            </a:r>
            <a:r>
              <a:rPr lang="ja-JP" altLang="en-US" sz="3200" dirty="0" smtClean="0">
                <a:latin typeface="+mj-ea"/>
                <a:ea typeface="+mj-ea"/>
                <a:cs typeface="+mj-cs"/>
              </a:rPr>
              <a:t>年次前期）</a:t>
            </a:r>
            <a:endParaRPr kumimoji="1" lang="ja-JP" altLang="en-US" sz="3200" i="0" u="none" strike="noStrike" kern="1200" cap="none" spc="0" normalizeH="0" baseline="0" noProof="0" dirty="0">
              <a:ln>
                <a:noFill/>
              </a:ln>
              <a:solidFill>
                <a:schemeClr val="tx1"/>
              </a:solidFill>
              <a:effectLst/>
              <a:uLnTx/>
              <a:uFillTx/>
              <a:latin typeface="+mj-ea"/>
              <a:ea typeface="+mj-ea"/>
              <a:cs typeface="+mj-cs"/>
            </a:endParaRPr>
          </a:p>
        </p:txBody>
      </p:sp>
      <p:cxnSp>
        <p:nvCxnSpPr>
          <p:cNvPr id="8" name="直線コネクタ 7"/>
          <p:cNvCxnSpPr/>
          <p:nvPr/>
        </p:nvCxnSpPr>
        <p:spPr>
          <a:xfrm>
            <a:off x="251520" y="1124744"/>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419872" y="1196752"/>
            <a:ext cx="4243469" cy="369332"/>
          </a:xfrm>
          <a:prstGeom prst="rect">
            <a:avLst/>
          </a:prstGeom>
          <a:noFill/>
        </p:spPr>
        <p:txBody>
          <a:bodyPr wrap="none" rtlCol="0">
            <a:spAutoFit/>
          </a:bodyPr>
          <a:lstStyle/>
          <a:p>
            <a:r>
              <a:rPr kumimoji="1" lang="en-US" altLang="ja-JP" b="1" dirty="0" smtClean="0">
                <a:solidFill>
                  <a:srgbClr val="FF0000"/>
                </a:solidFill>
              </a:rPr>
              <a:t>※</a:t>
            </a:r>
            <a:r>
              <a:rPr kumimoji="1" lang="ja-JP" altLang="en-US" b="1" dirty="0" smtClean="0">
                <a:solidFill>
                  <a:srgbClr val="FF0000"/>
                </a:solidFill>
              </a:rPr>
              <a:t>本プログラム参加可能者のみ履修可能</a:t>
            </a:r>
            <a:endParaRPr kumimoji="1" lang="ja-JP" altLang="en-US" b="1" dirty="0">
              <a:solidFill>
                <a:srgbClr val="FF0000"/>
              </a:solidFill>
            </a:endParaRPr>
          </a:p>
        </p:txBody>
      </p:sp>
      <p:graphicFrame>
        <p:nvGraphicFramePr>
          <p:cNvPr id="2" name="表 1"/>
          <p:cNvGraphicFramePr>
            <a:graphicFrameLocks noGrp="1"/>
          </p:cNvGraphicFramePr>
          <p:nvPr>
            <p:extLst/>
          </p:nvPr>
        </p:nvGraphicFramePr>
        <p:xfrm>
          <a:off x="107504" y="1638089"/>
          <a:ext cx="8766202" cy="4284967"/>
        </p:xfrm>
        <a:graphic>
          <a:graphicData uri="http://schemas.openxmlformats.org/drawingml/2006/table">
            <a:tbl>
              <a:tblPr firstRow="1" bandRow="1">
                <a:tableStyleId>{5C22544A-7EE6-4342-B048-85BDC9FD1C3A}</a:tableStyleId>
              </a:tblPr>
              <a:tblGrid>
                <a:gridCol w="736445"/>
                <a:gridCol w="959864"/>
                <a:gridCol w="3838157"/>
                <a:gridCol w="3231736"/>
              </a:tblGrid>
              <a:tr h="238396">
                <a:tc>
                  <a:txBody>
                    <a:bodyPr/>
                    <a:lstStyle/>
                    <a:p>
                      <a:endParaRPr kumimoji="1" lang="ja-JP" altLang="en-US" sz="1200" dirty="0"/>
                    </a:p>
                  </a:txBody>
                  <a:tcPr/>
                </a:tc>
                <a:tc>
                  <a:txBody>
                    <a:bodyPr/>
                    <a:lstStyle/>
                    <a:p>
                      <a:pPr algn="ctr"/>
                      <a:r>
                        <a:rPr kumimoji="1" lang="ja-JP" altLang="en-US" sz="1200" dirty="0" smtClean="0"/>
                        <a:t>日程</a:t>
                      </a:r>
                      <a:endParaRPr kumimoji="1" lang="ja-JP" altLang="en-US" sz="1200" dirty="0"/>
                    </a:p>
                  </a:txBody>
                  <a:tcPr/>
                </a:tc>
                <a:tc>
                  <a:txBody>
                    <a:bodyPr/>
                    <a:lstStyle/>
                    <a:p>
                      <a:r>
                        <a:rPr kumimoji="1" lang="ja-JP" altLang="en-US" sz="1200" dirty="0" smtClean="0"/>
                        <a:t>講義タイトル</a:t>
                      </a:r>
                      <a:endParaRPr kumimoji="1" lang="ja-JP" altLang="en-US" sz="1200" dirty="0"/>
                    </a:p>
                  </a:txBody>
                  <a:tcPr/>
                </a:tc>
                <a:tc>
                  <a:txBody>
                    <a:bodyPr/>
                    <a:lstStyle/>
                    <a:p>
                      <a:r>
                        <a:rPr kumimoji="1" lang="ja-JP" altLang="en-US" sz="1200" dirty="0" smtClean="0"/>
                        <a:t>講義担当者（所属研究科）</a:t>
                      </a:r>
                      <a:endParaRPr kumimoji="1" lang="ja-JP" altLang="en-US" sz="1200" dirty="0"/>
                    </a:p>
                  </a:txBody>
                  <a:tcPr/>
                </a:tc>
              </a:tr>
              <a:tr h="397327">
                <a:tc>
                  <a:txBody>
                    <a:bodyPr/>
                    <a:lstStyle/>
                    <a:p>
                      <a:pPr algn="ctr"/>
                      <a:r>
                        <a:rPr kumimoji="1" lang="ja-JP" altLang="en-US" sz="1200" dirty="0" smtClean="0"/>
                        <a:t>第</a:t>
                      </a:r>
                      <a:r>
                        <a:rPr kumimoji="1" lang="en-US" altLang="ja-JP" sz="1200" dirty="0" smtClean="0"/>
                        <a:t>1</a:t>
                      </a:r>
                      <a:r>
                        <a:rPr kumimoji="1" lang="ja-JP" altLang="en-US" sz="1200" dirty="0" smtClean="0"/>
                        <a:t>回</a:t>
                      </a:r>
                      <a:endParaRPr kumimoji="1" lang="ja-JP" altLang="en-US" sz="1200" dirty="0"/>
                    </a:p>
                  </a:txBody>
                  <a:tcPr anchor="ctr"/>
                </a:tc>
                <a:tc>
                  <a:txBody>
                    <a:bodyPr/>
                    <a:lstStyle/>
                    <a:p>
                      <a:pPr algn="ctr"/>
                      <a:r>
                        <a:rPr kumimoji="1" lang="en-US" altLang="ja-JP" sz="1200" dirty="0" smtClean="0"/>
                        <a:t>5</a:t>
                      </a:r>
                      <a:r>
                        <a:rPr kumimoji="1" lang="ja-JP" altLang="en-US" sz="1200" dirty="0" smtClean="0"/>
                        <a:t>月</a:t>
                      </a:r>
                      <a:r>
                        <a:rPr kumimoji="1" lang="en-US" altLang="ja-JP" sz="1200" dirty="0" smtClean="0"/>
                        <a:t>11</a:t>
                      </a:r>
                      <a:r>
                        <a:rPr kumimoji="1" lang="ja-JP" altLang="en-US" sz="1200" dirty="0" smtClean="0"/>
                        <a:t>日</a:t>
                      </a:r>
                      <a:endParaRPr kumimoji="1" lang="ja-JP" altLang="en-US" sz="1200" dirty="0"/>
                    </a:p>
                  </a:txBody>
                  <a:tcPr anchor="ctr"/>
                </a:tc>
                <a:tc>
                  <a:txBody>
                    <a:bodyPr/>
                    <a:lstStyle/>
                    <a:p>
                      <a:r>
                        <a:rPr kumimoji="1" lang="ja-JP" altLang="en-US" sz="1200" dirty="0" smtClean="0">
                          <a:effectLst/>
                        </a:rPr>
                        <a:t>科学的方法について</a:t>
                      </a:r>
                      <a:endParaRPr kumimoji="1" lang="ja-JP" altLang="en-US" sz="1200" dirty="0"/>
                    </a:p>
                  </a:txBody>
                  <a:tcPr anchor="ctr"/>
                </a:tc>
                <a:tc>
                  <a:txBody>
                    <a:bodyPr/>
                    <a:lstStyle/>
                    <a:p>
                      <a:r>
                        <a:rPr kumimoji="1" lang="ja-JP" altLang="en-US" sz="1200" dirty="0" smtClean="0"/>
                        <a:t>小山田教授：学術情報メディアセンター</a:t>
                      </a:r>
                      <a:endParaRPr kumimoji="1" lang="ja-JP" altLang="en-US" sz="1200" dirty="0"/>
                    </a:p>
                  </a:txBody>
                  <a:tcPr anchor="ctr"/>
                </a:tc>
              </a:tr>
              <a:tr h="397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第</a:t>
                      </a:r>
                      <a:r>
                        <a:rPr kumimoji="1" lang="en-US" altLang="ja-JP" sz="1200" dirty="0" smtClean="0"/>
                        <a:t>2</a:t>
                      </a:r>
                      <a:r>
                        <a:rPr kumimoji="1" lang="ja-JP" altLang="en-US" sz="1200" dirty="0" smtClean="0"/>
                        <a:t>回</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5</a:t>
                      </a:r>
                      <a:r>
                        <a:rPr kumimoji="1" lang="ja-JP" altLang="en-US" sz="1200" dirty="0" smtClean="0"/>
                        <a:t>月</a:t>
                      </a:r>
                      <a:r>
                        <a:rPr kumimoji="1" lang="en-US" altLang="ja-JP" sz="1200" dirty="0" smtClean="0"/>
                        <a:t>18</a:t>
                      </a:r>
                      <a:r>
                        <a:rPr kumimoji="1" lang="ja-JP" altLang="en-US" sz="1200" dirty="0" smtClean="0"/>
                        <a:t>日</a:t>
                      </a:r>
                      <a:endParaRPr kumimoji="1" lang="ja-JP" altLang="en-US" sz="1200" dirty="0" smtClean="0"/>
                    </a:p>
                  </a:txBody>
                  <a:tcPr anchor="ctr"/>
                </a:tc>
                <a:tc>
                  <a:txBody>
                    <a:bodyPr/>
                    <a:lstStyle/>
                    <a:p>
                      <a:r>
                        <a:rPr lang="ja-JP" altLang="en-US" sz="1200" dirty="0" smtClean="0">
                          <a:effectLst/>
                        </a:rPr>
                        <a:t>健康福祉政策と情報の利活用</a:t>
                      </a:r>
                      <a:endParaRPr kumimoji="1" lang="ja-JP" altLang="en-US" sz="1200" dirty="0"/>
                    </a:p>
                  </a:txBody>
                  <a:tcPr anchor="ctr"/>
                </a:tc>
                <a:tc>
                  <a:txBody>
                    <a:bodyPr/>
                    <a:lstStyle/>
                    <a:p>
                      <a:r>
                        <a:rPr kumimoji="1" lang="ja-JP" altLang="en-US" sz="1200" dirty="0" smtClean="0"/>
                        <a:t>川上教授：医学研究科</a:t>
                      </a:r>
                      <a:endParaRPr kumimoji="1" lang="ja-JP" altLang="en-US" sz="1200" dirty="0"/>
                    </a:p>
                  </a:txBody>
                  <a:tcPr anchor="ctr"/>
                </a:tc>
              </a:tr>
              <a:tr h="397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第</a:t>
                      </a:r>
                      <a:r>
                        <a:rPr kumimoji="1" lang="en-US" altLang="ja-JP" sz="1200" dirty="0" smtClean="0"/>
                        <a:t>3</a:t>
                      </a:r>
                      <a:r>
                        <a:rPr kumimoji="1" lang="ja-JP" altLang="en-US" sz="1200" dirty="0" smtClean="0"/>
                        <a:t>回</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5</a:t>
                      </a:r>
                      <a:r>
                        <a:rPr kumimoji="1" lang="ja-JP" altLang="en-US" sz="1200" dirty="0" smtClean="0"/>
                        <a:t>月</a:t>
                      </a:r>
                      <a:r>
                        <a:rPr kumimoji="1" lang="en-US" altLang="ja-JP" sz="1200" dirty="0" smtClean="0"/>
                        <a:t>25</a:t>
                      </a:r>
                      <a:r>
                        <a:rPr kumimoji="1" lang="ja-JP" altLang="en-US" sz="1200" dirty="0" smtClean="0"/>
                        <a:t>日</a:t>
                      </a:r>
                      <a:endParaRPr kumimoji="1" lang="ja-JP" altLang="en-US" sz="1200" dirty="0" smtClean="0"/>
                    </a:p>
                  </a:txBody>
                  <a:tcPr anchor="ctr"/>
                </a:tc>
                <a:tc>
                  <a:txBody>
                    <a:bodyPr/>
                    <a:lstStyle/>
                    <a:p>
                      <a:r>
                        <a:rPr kumimoji="1" lang="ja-JP" altLang="en-US" sz="1200" dirty="0" smtClean="0"/>
                        <a:t>大学における学問とは？　分野融合・越境のダイナミクス　</a:t>
                      </a:r>
                      <a:endParaRPr kumimoji="1" lang="ja-JP" altLang="en-US" sz="1200" dirty="0"/>
                    </a:p>
                  </a:txBody>
                  <a:tcPr anchor="ctr"/>
                </a:tc>
                <a:tc>
                  <a:txBody>
                    <a:bodyPr/>
                    <a:lstStyle/>
                    <a:p>
                      <a:r>
                        <a:rPr kumimoji="1" lang="ja-JP" altLang="en-US" sz="1200" dirty="0" smtClean="0"/>
                        <a:t>宮野准教授：学際融合教育研究推進センター</a:t>
                      </a:r>
                      <a:endParaRPr kumimoji="1" lang="ja-JP" altLang="en-US" sz="1200" dirty="0"/>
                    </a:p>
                  </a:txBody>
                  <a:tcPr anchor="ctr"/>
                </a:tc>
              </a:tr>
              <a:tr h="397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第</a:t>
                      </a:r>
                      <a:r>
                        <a:rPr kumimoji="1" lang="en-US" altLang="ja-JP" sz="1200" dirty="0" smtClean="0"/>
                        <a:t>4</a:t>
                      </a:r>
                      <a:r>
                        <a:rPr kumimoji="1" lang="ja-JP" altLang="en-US" sz="1200" dirty="0" smtClean="0"/>
                        <a:t>回</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6</a:t>
                      </a:r>
                      <a:r>
                        <a:rPr kumimoji="1" lang="ja-JP" altLang="en-US" sz="1200" dirty="0" smtClean="0"/>
                        <a:t>月</a:t>
                      </a:r>
                      <a:r>
                        <a:rPr kumimoji="1" lang="en-US" altLang="ja-JP" sz="1200" dirty="0" smtClean="0"/>
                        <a:t>1</a:t>
                      </a:r>
                      <a:r>
                        <a:rPr kumimoji="1" lang="ja-JP" altLang="en-US" sz="1200" dirty="0" smtClean="0"/>
                        <a:t>日</a:t>
                      </a:r>
                      <a:endParaRPr kumimoji="1" lang="ja-JP" altLang="en-US" sz="1200" dirty="0" smtClean="0"/>
                    </a:p>
                  </a:txBody>
                  <a:tcPr anchor="ctr"/>
                </a:tc>
                <a:tc>
                  <a:txBody>
                    <a:bodyPr/>
                    <a:lstStyle/>
                    <a:p>
                      <a:r>
                        <a:rPr kumimoji="1" lang="ja-JP" altLang="en-US" sz="1200" dirty="0" smtClean="0"/>
                        <a:t>曲がり角の統計行政</a:t>
                      </a:r>
                      <a:endParaRPr kumimoji="1" lang="ja-JP" altLang="en-US" sz="1200" dirty="0"/>
                    </a:p>
                  </a:txBody>
                  <a:tcPr anchor="ctr"/>
                </a:tc>
                <a:tc>
                  <a:txBody>
                    <a:bodyPr/>
                    <a:lstStyle/>
                    <a:p>
                      <a:r>
                        <a:rPr kumimoji="1" lang="ja-JP" altLang="en-US" sz="1200" dirty="0" smtClean="0"/>
                        <a:t>広田准教授：経済</a:t>
                      </a:r>
                      <a:r>
                        <a:rPr kumimoji="1" lang="ja-JP" altLang="en-US" sz="1200" dirty="0" smtClean="0"/>
                        <a:t>研究所</a:t>
                      </a:r>
                      <a:endParaRPr kumimoji="1" lang="ja-JP" altLang="en-US" sz="1200" dirty="0"/>
                    </a:p>
                  </a:txBody>
                  <a:tcPr anchor="ctr"/>
                </a:tc>
              </a:tr>
              <a:tr h="397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第</a:t>
                      </a:r>
                      <a:r>
                        <a:rPr kumimoji="1" lang="en-US" altLang="ja-JP" sz="1200" dirty="0" smtClean="0"/>
                        <a:t>5</a:t>
                      </a:r>
                      <a:r>
                        <a:rPr kumimoji="1" lang="ja-JP" altLang="en-US" sz="1200" dirty="0" smtClean="0"/>
                        <a:t>回</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6</a:t>
                      </a:r>
                      <a:r>
                        <a:rPr kumimoji="1" lang="ja-JP" altLang="en-US" sz="1200" dirty="0" smtClean="0"/>
                        <a:t>月</a:t>
                      </a:r>
                      <a:r>
                        <a:rPr kumimoji="1" lang="en-US" altLang="ja-JP" sz="1200" dirty="0" smtClean="0"/>
                        <a:t>8</a:t>
                      </a:r>
                      <a:r>
                        <a:rPr kumimoji="1" lang="ja-JP" altLang="en-US" sz="1200" dirty="0" smtClean="0"/>
                        <a:t>日</a:t>
                      </a:r>
                      <a:endParaRPr kumimoji="1" lang="ja-JP" altLang="en-US" sz="12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smtClean="0"/>
                        <a:t>疫学とゲノム科学から社会基盤を考える</a:t>
                      </a:r>
                    </a:p>
                  </a:txBody>
                  <a:tcPr anchor="ctr"/>
                </a:tc>
                <a:tc>
                  <a:txBody>
                    <a:bodyPr/>
                    <a:lstStyle/>
                    <a:p>
                      <a:r>
                        <a:rPr kumimoji="1" lang="en-US" altLang="ja-JP" sz="1200" dirty="0" smtClean="0"/>
                        <a:t>x</a:t>
                      </a:r>
                      <a:r>
                        <a:rPr kumimoji="1" lang="ja-JP" altLang="en-US" sz="1200" dirty="0" smtClean="0"/>
                        <a:t>中山教授：医学研究科</a:t>
                      </a:r>
                      <a:endParaRPr kumimoji="1" lang="ja-JP" altLang="en-US" sz="1200" dirty="0"/>
                    </a:p>
                  </a:txBody>
                  <a:tcPr anchor="ctr"/>
                </a:tc>
              </a:tr>
              <a:tr h="397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strike="noStrike" dirty="0" smtClean="0"/>
                        <a:t>第</a:t>
                      </a:r>
                      <a:r>
                        <a:rPr kumimoji="1" lang="en-US" altLang="ja-JP" sz="1200" strike="noStrike" dirty="0" smtClean="0"/>
                        <a:t>6</a:t>
                      </a:r>
                      <a:r>
                        <a:rPr kumimoji="1" lang="ja-JP" altLang="en-US" sz="1200" strike="noStrike" dirty="0" smtClean="0"/>
                        <a:t>回</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strike="noStrike" dirty="0" smtClean="0"/>
                        <a:t>6</a:t>
                      </a:r>
                      <a:r>
                        <a:rPr kumimoji="1" lang="ja-JP" altLang="en-US" sz="1200" strike="noStrike" dirty="0" smtClean="0"/>
                        <a:t>月</a:t>
                      </a:r>
                      <a:r>
                        <a:rPr kumimoji="1" lang="en-US" altLang="ja-JP" sz="1200" strike="noStrike" dirty="0" smtClean="0"/>
                        <a:t>15</a:t>
                      </a:r>
                      <a:r>
                        <a:rPr kumimoji="1" lang="ja-JP" altLang="en-US" sz="1200" strike="noStrike" dirty="0" smtClean="0"/>
                        <a:t>日</a:t>
                      </a:r>
                      <a:endParaRPr kumimoji="1" lang="ja-JP" altLang="en-US" sz="1200" strike="noStrike" dirty="0" smtClean="0"/>
                    </a:p>
                  </a:txBody>
                  <a:tcPr anchor="ctr"/>
                </a:tc>
                <a:tc>
                  <a:txBody>
                    <a:bodyPr/>
                    <a:lstStyle/>
                    <a:p>
                      <a:r>
                        <a:rPr kumimoji="1" lang="ja-JP" altLang="en-US" sz="1200" strike="noStrike" dirty="0" smtClean="0"/>
                        <a:t>研究の進め方</a:t>
                      </a:r>
                      <a:endParaRPr kumimoji="1" lang="ja-JP" altLang="en-US" sz="1200" strike="noStrike" dirty="0"/>
                    </a:p>
                  </a:txBody>
                  <a:tcPr anchor="ctr"/>
                </a:tc>
                <a:tc>
                  <a:txBody>
                    <a:bodyPr/>
                    <a:lstStyle/>
                    <a:p>
                      <a:r>
                        <a:rPr kumimoji="1" lang="ja-JP" altLang="en-US" sz="1200" strike="noStrike" dirty="0" smtClean="0"/>
                        <a:t>全教員</a:t>
                      </a:r>
                      <a:endParaRPr kumimoji="1" lang="ja-JP" altLang="en-US" sz="1200" strike="noStrike" dirty="0"/>
                    </a:p>
                  </a:txBody>
                  <a:tcPr anchor="ctr"/>
                </a:tc>
              </a:tr>
              <a:tr h="397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第</a:t>
                      </a:r>
                      <a:r>
                        <a:rPr kumimoji="1" lang="en-US" altLang="ja-JP" sz="1200" dirty="0" smtClean="0"/>
                        <a:t>7</a:t>
                      </a:r>
                      <a:r>
                        <a:rPr kumimoji="1" lang="ja-JP" altLang="en-US" sz="1200" dirty="0" smtClean="0"/>
                        <a:t>回</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6</a:t>
                      </a:r>
                      <a:r>
                        <a:rPr kumimoji="1" lang="ja-JP" altLang="en-US" sz="1200" dirty="0" smtClean="0"/>
                        <a:t>月</a:t>
                      </a:r>
                      <a:r>
                        <a:rPr kumimoji="1" lang="en-US" altLang="ja-JP" sz="1200" dirty="0" smtClean="0"/>
                        <a:t>22</a:t>
                      </a:r>
                      <a:r>
                        <a:rPr kumimoji="1" lang="ja-JP" altLang="en-US" sz="1200" dirty="0" smtClean="0"/>
                        <a:t>日</a:t>
                      </a:r>
                      <a:endParaRPr kumimoji="1" lang="ja-JP" altLang="en-US" sz="1200" dirty="0" smtClean="0"/>
                    </a:p>
                  </a:txBody>
                  <a:tcPr anchor="ctr"/>
                </a:tc>
                <a:tc>
                  <a:txBody>
                    <a:bodyPr/>
                    <a:lstStyle/>
                    <a:p>
                      <a:r>
                        <a:rPr kumimoji="1" lang="ja-JP" altLang="en-US" sz="1200" dirty="0" smtClean="0"/>
                        <a:t>政策形成とエビデンス −経済政策を事例に−</a:t>
                      </a:r>
                      <a:endParaRPr kumimoji="1" lang="ja-JP" altLang="en-US" sz="1200" dirty="0"/>
                    </a:p>
                  </a:txBody>
                  <a:tcPr anchor="ctr"/>
                </a:tc>
                <a:tc>
                  <a:txBody>
                    <a:bodyPr/>
                    <a:lstStyle/>
                    <a:p>
                      <a:r>
                        <a:rPr kumimoji="1" lang="ja-JP" altLang="en-US" sz="1200" dirty="0" smtClean="0"/>
                        <a:t>中山教授：医学研究科</a:t>
                      </a:r>
                      <a:endParaRPr kumimoji="1" lang="ja-JP" altLang="en-US" sz="1200" dirty="0"/>
                    </a:p>
                  </a:txBody>
                  <a:tcPr anchor="ctr"/>
                </a:tc>
              </a:tr>
              <a:tr h="397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第</a:t>
                      </a:r>
                      <a:r>
                        <a:rPr kumimoji="1" lang="en-US" altLang="ja-JP" sz="1200" dirty="0" smtClean="0"/>
                        <a:t>8</a:t>
                      </a:r>
                      <a:r>
                        <a:rPr kumimoji="1" lang="ja-JP" altLang="en-US" sz="1200" dirty="0" smtClean="0"/>
                        <a:t>回</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6</a:t>
                      </a:r>
                      <a:r>
                        <a:rPr kumimoji="1" lang="ja-JP" altLang="en-US" sz="1200" dirty="0" smtClean="0"/>
                        <a:t>月</a:t>
                      </a:r>
                      <a:r>
                        <a:rPr kumimoji="1" lang="en-US" altLang="ja-JP" sz="1200" dirty="0" smtClean="0"/>
                        <a:t>29</a:t>
                      </a:r>
                      <a:r>
                        <a:rPr kumimoji="1" lang="ja-JP" altLang="en-US" sz="1200" dirty="0" smtClean="0"/>
                        <a:t>日</a:t>
                      </a:r>
                      <a:endParaRPr kumimoji="1" lang="ja-JP" altLang="en-US" sz="1200" dirty="0" smtClean="0"/>
                    </a:p>
                  </a:txBody>
                  <a:tcPr anchor="ctr"/>
                </a:tc>
                <a:tc>
                  <a:txBody>
                    <a:bodyPr/>
                    <a:lstStyle/>
                    <a:p>
                      <a:r>
                        <a:rPr kumimoji="1" lang="ja-JP" altLang="en-US" sz="1200" dirty="0" smtClean="0"/>
                        <a:t>現代の医療技術が起こす倫理問題とその政策</a:t>
                      </a:r>
                      <a:endParaRPr kumimoji="1" lang="ja-JP" altLang="en-US" sz="1200" dirty="0"/>
                    </a:p>
                  </a:txBody>
                  <a:tcPr anchor="ctr"/>
                </a:tc>
                <a:tc>
                  <a:txBody>
                    <a:bodyPr/>
                    <a:lstStyle/>
                    <a:p>
                      <a:r>
                        <a:rPr kumimoji="1" lang="ja-JP" altLang="en-US" sz="1200" dirty="0" smtClean="0"/>
                        <a:t>ベッカー教授：学際融合教育研究推進センター</a:t>
                      </a:r>
                      <a:endParaRPr kumimoji="1" lang="ja-JP" altLang="en-US" sz="1200" dirty="0"/>
                    </a:p>
                  </a:txBody>
                  <a:tcPr anchor="ctr"/>
                </a:tc>
              </a:tr>
              <a:tr h="4347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第</a:t>
                      </a:r>
                      <a:r>
                        <a:rPr kumimoji="1" lang="en-US" altLang="ja-JP" sz="1200" dirty="0" smtClean="0"/>
                        <a:t>9</a:t>
                      </a:r>
                      <a:r>
                        <a:rPr kumimoji="1" lang="ja-JP" altLang="en-US" sz="1200" dirty="0" smtClean="0"/>
                        <a:t>回</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7</a:t>
                      </a:r>
                      <a:r>
                        <a:rPr kumimoji="1" lang="ja-JP" altLang="en-US" sz="1200" dirty="0" smtClean="0"/>
                        <a:t>月</a:t>
                      </a:r>
                      <a:r>
                        <a:rPr kumimoji="1" lang="en-US" altLang="ja-JP" sz="1200" dirty="0" smtClean="0"/>
                        <a:t>6</a:t>
                      </a:r>
                      <a:r>
                        <a:rPr kumimoji="1" lang="ja-JP" altLang="en-US" sz="1200" dirty="0" smtClean="0"/>
                        <a:t>日</a:t>
                      </a:r>
                      <a:endParaRPr kumimoji="1" lang="ja-JP" altLang="en-US" sz="1200" dirty="0" smtClean="0"/>
                    </a:p>
                  </a:txBody>
                  <a:tcPr anchor="ctr"/>
                </a:tc>
                <a:tc>
                  <a:txBody>
                    <a:bodyPr/>
                    <a:lstStyle/>
                    <a:p>
                      <a:r>
                        <a:rPr kumimoji="1" lang="ja-JP" altLang="en-US" sz="1200" dirty="0" smtClean="0"/>
                        <a:t>振り返りワークショップ　</a:t>
                      </a:r>
                      <a:endParaRPr kumimoji="1" lang="ja-JP" altLang="en-US" sz="1200" dirty="0"/>
                    </a:p>
                  </a:txBody>
                  <a:tcPr anchor="ctr"/>
                </a:tc>
                <a:tc>
                  <a:txBody>
                    <a:bodyPr/>
                    <a:lstStyle/>
                    <a:p>
                      <a:r>
                        <a:rPr kumimoji="1" lang="ja-JP" altLang="en-US" sz="1200" dirty="0" smtClean="0"/>
                        <a:t>宮野准教授：学際融合教育研究推進センター</a:t>
                      </a:r>
                      <a:endParaRPr kumimoji="1" lang="en-US" altLang="ja-JP" sz="1200" dirty="0" smtClean="0"/>
                    </a:p>
                  </a:txBody>
                  <a:tcPr anchor="ctr"/>
                </a:tc>
              </a:tr>
              <a:tr h="397327">
                <a:tc>
                  <a:txBody>
                    <a:bodyPr/>
                    <a:lstStyle/>
                    <a:p>
                      <a:pPr algn="ctr"/>
                      <a:r>
                        <a:rPr lang="ja-JP" altLang="en-US" sz="1200" dirty="0" smtClean="0"/>
                        <a:t>第</a:t>
                      </a:r>
                      <a:r>
                        <a:rPr lang="en-US" altLang="ja-JP" sz="1200" dirty="0" smtClean="0"/>
                        <a:t>10</a:t>
                      </a:r>
                      <a:r>
                        <a:rPr lang="ja-JP" altLang="en-US" sz="1200" dirty="0" smtClean="0"/>
                        <a:t>回</a:t>
                      </a:r>
                      <a:endParaRPr lang="ja-JP" alt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7</a:t>
                      </a:r>
                      <a:r>
                        <a:rPr kumimoji="1" lang="ja-JP" altLang="en-US" sz="1200" dirty="0" smtClean="0"/>
                        <a:t>月</a:t>
                      </a:r>
                      <a:r>
                        <a:rPr kumimoji="1" lang="en-US" altLang="ja-JP" sz="1200" dirty="0" smtClean="0"/>
                        <a:t>13</a:t>
                      </a:r>
                      <a:r>
                        <a:rPr kumimoji="1" lang="ja-JP" altLang="en-US" sz="1200" dirty="0" smtClean="0"/>
                        <a:t>日</a:t>
                      </a:r>
                      <a:endParaRPr kumimoji="1" lang="ja-JP" altLang="en-US" sz="1200" dirty="0" smtClean="0"/>
                    </a:p>
                  </a:txBody>
                  <a:tcPr anchor="ctr"/>
                </a:tc>
                <a:tc>
                  <a:txBody>
                    <a:bodyPr/>
                    <a:lstStyle/>
                    <a:p>
                      <a:r>
                        <a:rPr kumimoji="1" lang="ja-JP" altLang="en-US" sz="1200" dirty="0" smtClean="0"/>
                        <a:t>研究の進捗確認</a:t>
                      </a:r>
                      <a:endParaRPr kumimoji="1" lang="ja-JP" altLang="en-US" sz="1200" dirty="0"/>
                    </a:p>
                  </a:txBody>
                  <a:tcPr anchor="ctr"/>
                </a:tc>
                <a:tc>
                  <a:txBody>
                    <a:bodyPr/>
                    <a:lstStyle/>
                    <a:p>
                      <a:r>
                        <a:rPr kumimoji="1" lang="ja-JP" altLang="en-US" sz="1200" dirty="0" smtClean="0"/>
                        <a:t>全教員</a:t>
                      </a:r>
                      <a:endParaRPr kumimoji="1" lang="ja-JP" altLang="en-US" sz="1200" dirty="0"/>
                    </a:p>
                  </a:txBody>
                  <a:tcPr anchor="ctr"/>
                </a:tc>
              </a:tr>
            </a:tbl>
          </a:graphicData>
        </a:graphic>
      </p:graphicFrame>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4934" y="44625"/>
            <a:ext cx="1233569" cy="123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53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7" name="タイトル 10"/>
          <p:cNvSpPr txBox="1">
            <a:spLocks/>
          </p:cNvSpPr>
          <p:nvPr/>
        </p:nvSpPr>
        <p:spPr>
          <a:xfrm>
            <a:off x="251521" y="404664"/>
            <a:ext cx="7200800" cy="576064"/>
          </a:xfrm>
          <a:prstGeom prst="rect">
            <a:avLst/>
          </a:prstGeom>
        </p:spPr>
        <p:txBody>
          <a:bodyPr>
            <a:noAutofit/>
          </a:bodyPr>
          <a:lstStyle/>
          <a:p>
            <a:pPr lvl="0" algn="ctr">
              <a:spcBef>
                <a:spcPct val="0"/>
              </a:spcBef>
            </a:pPr>
            <a:r>
              <a:rPr lang="ja-JP" altLang="en-US" sz="3200" dirty="0" smtClean="0"/>
              <a:t>現代社会と科学技術</a:t>
            </a:r>
            <a:r>
              <a:rPr lang="ja-JP" altLang="en-US" sz="3200" dirty="0" smtClean="0">
                <a:latin typeface="+mj-ea"/>
                <a:ea typeface="+mj-ea"/>
                <a:cs typeface="+mj-cs"/>
              </a:rPr>
              <a:t>（</a:t>
            </a:r>
            <a:r>
              <a:rPr lang="en-US" altLang="ja-JP" sz="3200" dirty="0" smtClean="0">
                <a:latin typeface="+mj-ea"/>
                <a:ea typeface="+mj-ea"/>
                <a:cs typeface="+mj-cs"/>
              </a:rPr>
              <a:t>1</a:t>
            </a:r>
            <a:r>
              <a:rPr lang="ja-JP" altLang="en-US" sz="3200" dirty="0" smtClean="0">
                <a:latin typeface="+mj-ea"/>
                <a:ea typeface="+mj-ea"/>
                <a:cs typeface="+mj-cs"/>
              </a:rPr>
              <a:t>年次後期</a:t>
            </a:r>
            <a:r>
              <a:rPr lang="ja-JP" altLang="en-US" sz="3200" dirty="0" smtClean="0">
                <a:solidFill>
                  <a:srgbClr val="FF0000"/>
                </a:solidFill>
                <a:latin typeface="+mj-ea"/>
                <a:ea typeface="+mj-ea"/>
                <a:cs typeface="+mj-cs"/>
              </a:rPr>
              <a:t>必修</a:t>
            </a:r>
            <a:r>
              <a:rPr lang="ja-JP" altLang="en-US" sz="3200" dirty="0" smtClean="0">
                <a:latin typeface="+mj-ea"/>
                <a:ea typeface="+mj-ea"/>
                <a:cs typeface="+mj-cs"/>
              </a:rPr>
              <a:t>）</a:t>
            </a:r>
            <a:endParaRPr kumimoji="1" lang="ja-JP" altLang="en-US" sz="3200" i="0" u="none" strike="noStrike" kern="1200" cap="none" spc="0" normalizeH="0" baseline="0" noProof="0" dirty="0">
              <a:ln>
                <a:noFill/>
              </a:ln>
              <a:solidFill>
                <a:schemeClr val="tx1"/>
              </a:solidFill>
              <a:effectLst/>
              <a:uLnTx/>
              <a:uFillTx/>
              <a:latin typeface="+mj-ea"/>
              <a:ea typeface="+mj-ea"/>
              <a:cs typeface="+mj-cs"/>
            </a:endParaRPr>
          </a:p>
        </p:txBody>
      </p:sp>
      <p:cxnSp>
        <p:nvCxnSpPr>
          <p:cNvPr id="8" name="直線コネクタ 7"/>
          <p:cNvCxnSpPr/>
          <p:nvPr/>
        </p:nvCxnSpPr>
        <p:spPr>
          <a:xfrm>
            <a:off x="251520" y="1052736"/>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194217" y="508610"/>
            <a:ext cx="1410231" cy="400110"/>
          </a:xfrm>
          <a:prstGeom prst="rect">
            <a:avLst/>
          </a:prstGeom>
          <a:noFill/>
        </p:spPr>
        <p:txBody>
          <a:bodyPr wrap="square" rtlCol="0">
            <a:spAutoFit/>
          </a:bodyPr>
          <a:lstStyle/>
          <a:p>
            <a:r>
              <a:rPr kumimoji="1" lang="en-US" altLang="ja-JP" sz="1000" b="1" dirty="0" smtClean="0">
                <a:solidFill>
                  <a:srgbClr val="FF0000"/>
                </a:solidFill>
              </a:rPr>
              <a:t>※</a:t>
            </a:r>
            <a:r>
              <a:rPr kumimoji="1" lang="ja-JP" altLang="en-US" sz="1000" b="1" dirty="0" smtClean="0">
                <a:solidFill>
                  <a:srgbClr val="FF0000"/>
                </a:solidFill>
              </a:rPr>
              <a:t>本プログラム参加可能者のみ履修可能</a:t>
            </a:r>
            <a:endParaRPr kumimoji="1" lang="ja-JP" altLang="en-US" sz="1000" b="1" dirty="0">
              <a:solidFill>
                <a:srgbClr val="FF0000"/>
              </a:solidFill>
            </a:endParaRPr>
          </a:p>
        </p:txBody>
      </p:sp>
      <p:graphicFrame>
        <p:nvGraphicFramePr>
          <p:cNvPr id="2" name="表 1"/>
          <p:cNvGraphicFramePr>
            <a:graphicFrameLocks noGrp="1"/>
          </p:cNvGraphicFramePr>
          <p:nvPr>
            <p:extLst/>
          </p:nvPr>
        </p:nvGraphicFramePr>
        <p:xfrm>
          <a:off x="251520" y="1153197"/>
          <a:ext cx="8163544" cy="5458320"/>
        </p:xfrm>
        <a:graphic>
          <a:graphicData uri="http://schemas.openxmlformats.org/drawingml/2006/table">
            <a:tbl>
              <a:tblPr firstRow="1" bandRow="1">
                <a:tableStyleId>{5C22544A-7EE6-4342-B048-85BDC9FD1C3A}</a:tableStyleId>
              </a:tblPr>
              <a:tblGrid>
                <a:gridCol w="651156"/>
                <a:gridCol w="846503"/>
                <a:gridCol w="3078460"/>
                <a:gridCol w="3587425"/>
              </a:tblGrid>
              <a:tr h="180303">
                <a:tc>
                  <a:txBody>
                    <a:bodyPr/>
                    <a:lstStyle/>
                    <a:p>
                      <a:endParaRPr kumimoji="1" lang="ja-JP" altLang="en-US" sz="1200" dirty="0"/>
                    </a:p>
                  </a:txBody>
                  <a:tcPr/>
                </a:tc>
                <a:tc>
                  <a:txBody>
                    <a:bodyPr/>
                    <a:lstStyle/>
                    <a:p>
                      <a:pPr algn="ctr"/>
                      <a:r>
                        <a:rPr kumimoji="1" lang="ja-JP" altLang="en-US" sz="1200" dirty="0" smtClean="0"/>
                        <a:t>日程</a:t>
                      </a:r>
                      <a:endParaRPr kumimoji="1" lang="ja-JP" altLang="en-US" sz="1200" dirty="0"/>
                    </a:p>
                  </a:txBody>
                  <a:tcPr/>
                </a:tc>
                <a:tc>
                  <a:txBody>
                    <a:bodyPr/>
                    <a:lstStyle/>
                    <a:p>
                      <a:r>
                        <a:rPr kumimoji="1" lang="ja-JP" altLang="en-US" sz="1200" dirty="0" smtClean="0"/>
                        <a:t>講義タイトル</a:t>
                      </a:r>
                      <a:endParaRPr kumimoji="1" lang="ja-JP" altLang="en-US" sz="1200" dirty="0"/>
                    </a:p>
                  </a:txBody>
                  <a:tcPr/>
                </a:tc>
                <a:tc>
                  <a:txBody>
                    <a:bodyPr/>
                    <a:lstStyle/>
                    <a:p>
                      <a:r>
                        <a:rPr kumimoji="1" lang="ja-JP" altLang="en-US" sz="1200" dirty="0" smtClean="0"/>
                        <a:t>講義担当者（所属研究科）</a:t>
                      </a:r>
                      <a:endParaRPr kumimoji="1" lang="ja-JP" altLang="en-US" sz="1200" dirty="0"/>
                    </a:p>
                  </a:txBody>
                  <a:tcPr/>
                </a:tc>
              </a:tr>
              <a:tr h="324000">
                <a:tc>
                  <a:txBody>
                    <a:bodyPr/>
                    <a:lstStyle/>
                    <a:p>
                      <a:pPr algn="ctr"/>
                      <a:r>
                        <a:rPr kumimoji="1" lang="ja-JP" altLang="en-US" sz="1000" dirty="0" smtClean="0">
                          <a:latin typeface="+mn-ea"/>
                          <a:ea typeface="+mn-ea"/>
                        </a:rPr>
                        <a:t>第</a:t>
                      </a:r>
                      <a:r>
                        <a:rPr kumimoji="1" lang="en-US" altLang="ja-JP" sz="1000" dirty="0" smtClean="0">
                          <a:latin typeface="+mn-ea"/>
                          <a:ea typeface="+mn-ea"/>
                        </a:rPr>
                        <a:t>1</a:t>
                      </a:r>
                      <a:r>
                        <a:rPr kumimoji="1" lang="ja-JP" altLang="en-US" sz="1000" dirty="0" smtClean="0">
                          <a:latin typeface="+mn-ea"/>
                          <a:ea typeface="+mn-ea"/>
                        </a:rPr>
                        <a:t>回</a:t>
                      </a:r>
                      <a:endParaRPr kumimoji="1" lang="ja-JP" altLang="en-US" sz="1000" dirty="0">
                        <a:latin typeface="+mn-ea"/>
                        <a:ea typeface="+mn-ea"/>
                      </a:endParaRPr>
                    </a:p>
                  </a:txBody>
                  <a:tcPr/>
                </a:tc>
                <a:tc>
                  <a:txBody>
                    <a:bodyPr/>
                    <a:lstStyle/>
                    <a:p>
                      <a:pPr algn="ctr"/>
                      <a:r>
                        <a:rPr kumimoji="1" lang="en-US" altLang="ja-JP" sz="1000" dirty="0" smtClean="0">
                          <a:latin typeface="+mn-ea"/>
                          <a:ea typeface="+mn-ea"/>
                        </a:rPr>
                        <a:t>10</a:t>
                      </a:r>
                      <a:r>
                        <a:rPr kumimoji="1" lang="ja-JP" altLang="en-US" sz="1000" dirty="0" smtClean="0">
                          <a:latin typeface="+mn-ea"/>
                          <a:ea typeface="+mn-ea"/>
                        </a:rPr>
                        <a:t>月</a:t>
                      </a:r>
                      <a:r>
                        <a:rPr kumimoji="1" lang="en-US" altLang="ja-JP" sz="1000" dirty="0" smtClean="0">
                          <a:latin typeface="+mn-ea"/>
                          <a:ea typeface="+mn-ea"/>
                        </a:rPr>
                        <a:t>5</a:t>
                      </a:r>
                      <a:r>
                        <a:rPr kumimoji="1" lang="ja-JP" altLang="en-US" sz="1000" dirty="0" smtClean="0">
                          <a:latin typeface="+mn-ea"/>
                          <a:ea typeface="+mn-ea"/>
                        </a:rPr>
                        <a:t>日</a:t>
                      </a:r>
                      <a:endParaRPr kumimoji="1" lang="ja-JP" altLang="en-US" sz="1000" dirty="0">
                        <a:latin typeface="+mn-ea"/>
                        <a:ea typeface="+mn-ea"/>
                      </a:endParaRPr>
                    </a:p>
                  </a:txBody>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n-ea"/>
                          <a:ea typeface="+mn-ea"/>
                        </a:rPr>
                        <a:t>トランス･サイエンスと</a:t>
                      </a:r>
                      <a:r>
                        <a:rPr lang="en-GB" altLang="ja-JP" sz="1000" u="none" strike="noStrike" dirty="0" smtClean="0">
                          <a:effectLst/>
                          <a:latin typeface="+mn-ea"/>
                          <a:ea typeface="+mn-ea"/>
                        </a:rPr>
                        <a:t>Participatory Technology Assessment</a:t>
                      </a:r>
                      <a:endParaRPr lang="ja-JP" altLang="en-US" sz="1000" b="1" i="0" u="none" strike="noStrike" dirty="0" smtClean="0">
                        <a:solidFill>
                          <a:srgbClr val="000000"/>
                        </a:solidFill>
                        <a:effectLst/>
                        <a:latin typeface="+mn-ea"/>
                        <a:ea typeface="+mn-ea"/>
                      </a:endParaRPr>
                    </a:p>
                  </a:txBody>
                  <a:tcPr marL="6835" marR="6835" marT="6835"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平川教授：大阪大学コミュニケーションデザインセンター</a:t>
                      </a: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2</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10</a:t>
                      </a:r>
                      <a:r>
                        <a:rPr kumimoji="1" lang="ja-JP" altLang="en-US" sz="1000" dirty="0" smtClean="0">
                          <a:latin typeface="+mn-ea"/>
                          <a:ea typeface="+mn-ea"/>
                        </a:rPr>
                        <a:t>月</a:t>
                      </a:r>
                      <a:r>
                        <a:rPr kumimoji="1" lang="en-US" altLang="ja-JP" sz="1000" dirty="0" smtClean="0">
                          <a:latin typeface="+mn-ea"/>
                          <a:ea typeface="+mn-ea"/>
                        </a:rPr>
                        <a:t>12</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b="0" u="none" strike="noStrike" dirty="0" smtClean="0">
                          <a:effectLst/>
                          <a:latin typeface="+mn-ea"/>
                          <a:ea typeface="+mn-ea"/>
                        </a:rPr>
                        <a:t>ライフサイエンス研究の倫理とガバナンス</a:t>
                      </a:r>
                      <a:endParaRPr lang="en-US" altLang="ja-JP" sz="1000" b="0" u="none" strike="noStrike" dirty="0" smtClean="0">
                        <a:effectLst/>
                        <a:latin typeface="+mn-ea"/>
                        <a:ea typeface="+mn-ea"/>
                      </a:endParaRPr>
                    </a:p>
                  </a:txBody>
                  <a:tcPr marL="6835" marR="6835" marT="6835" marB="0" anchor="ctr"/>
                </a:tc>
                <a:tc>
                  <a:txBody>
                    <a:bodyPr/>
                    <a:lstStyle/>
                    <a:p>
                      <a:r>
                        <a:rPr lang="ja-JP" altLang="en-US" sz="1000" dirty="0" smtClean="0">
                          <a:latin typeface="+mn-ea"/>
                          <a:ea typeface="+mn-ea"/>
                        </a:rPr>
                        <a:t>加藤教授：大阪大学大学院医学研究科</a:t>
                      </a:r>
                      <a:endParaRPr lang="ja-JP" altLang="en-US" sz="1000" dirty="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3</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10</a:t>
                      </a:r>
                      <a:r>
                        <a:rPr kumimoji="1" lang="ja-JP" altLang="en-US" sz="1000" dirty="0" smtClean="0">
                          <a:latin typeface="+mn-ea"/>
                          <a:ea typeface="+mn-ea"/>
                        </a:rPr>
                        <a:t>月</a:t>
                      </a:r>
                      <a:r>
                        <a:rPr kumimoji="1" lang="en-US" altLang="ja-JP" sz="1000" dirty="0" smtClean="0">
                          <a:latin typeface="+mn-ea"/>
                          <a:ea typeface="+mn-ea"/>
                        </a:rPr>
                        <a:t>19</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b="0" i="0" u="none" strike="noStrike" dirty="0" smtClean="0">
                          <a:solidFill>
                            <a:srgbClr val="000000"/>
                          </a:solidFill>
                          <a:effectLst/>
                          <a:latin typeface="+mn-ea"/>
                          <a:ea typeface="+mn-ea"/>
                        </a:rPr>
                        <a:t>都市政策の立案</a:t>
                      </a:r>
                      <a:endParaRPr lang="ja-JP" altLang="en-US" sz="1000" b="0" i="0" u="none" strike="noStrike" dirty="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御手洗教授：経営管理大学院</a:t>
                      </a:r>
                      <a:endParaRPr lang="ja-JP" altLang="en-US" sz="1000" dirty="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4</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10</a:t>
                      </a:r>
                      <a:r>
                        <a:rPr kumimoji="1" lang="ja-JP" altLang="en-US" sz="1000" dirty="0" smtClean="0">
                          <a:latin typeface="+mn-ea"/>
                          <a:ea typeface="+mn-ea"/>
                        </a:rPr>
                        <a:t>月</a:t>
                      </a:r>
                      <a:r>
                        <a:rPr kumimoji="1" lang="en-US" altLang="ja-JP" sz="1000" dirty="0" smtClean="0">
                          <a:latin typeface="+mn-ea"/>
                          <a:ea typeface="+mn-ea"/>
                        </a:rPr>
                        <a:t>26</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b="0" i="0" u="none" strike="noStrike" dirty="0" smtClean="0">
                          <a:solidFill>
                            <a:srgbClr val="000000"/>
                          </a:solidFill>
                          <a:effectLst/>
                          <a:latin typeface="+mn-ea"/>
                          <a:ea typeface="+mn-ea"/>
                        </a:rPr>
                        <a:t>現代民主主義のもとでの政策決定</a:t>
                      </a:r>
                      <a:endParaRPr lang="ja-JP" altLang="en-US" sz="1000" b="0" i="0" u="none" strike="noStrike" dirty="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佐野教授：人間・環境学研究科</a:t>
                      </a:r>
                      <a:endParaRPr lang="ja-JP" altLang="en-US" sz="1000" dirty="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5</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11</a:t>
                      </a:r>
                      <a:r>
                        <a:rPr kumimoji="1" lang="ja-JP" altLang="en-US" sz="1000" dirty="0" smtClean="0">
                          <a:latin typeface="+mn-ea"/>
                          <a:ea typeface="+mn-ea"/>
                        </a:rPr>
                        <a:t>月</a:t>
                      </a:r>
                      <a:r>
                        <a:rPr kumimoji="1" lang="en-US" altLang="ja-JP" sz="1000" dirty="0" smtClean="0">
                          <a:latin typeface="+mn-ea"/>
                          <a:ea typeface="+mn-ea"/>
                        </a:rPr>
                        <a:t>02</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b="0" i="0" u="none" strike="noStrike" dirty="0" smtClean="0">
                          <a:solidFill>
                            <a:schemeClr val="dk1"/>
                          </a:solidFill>
                          <a:effectLst/>
                          <a:latin typeface="+mn-ea"/>
                          <a:ea typeface="+mn-ea"/>
                        </a:rPr>
                        <a:t>データ可視化と政策立案</a:t>
                      </a:r>
                      <a:endParaRPr lang="ja-JP" altLang="en-US" sz="1000" b="1" i="0" u="none" strike="noStrike" dirty="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小山田教授：学術情報メディアセンター</a:t>
                      </a:r>
                      <a:endParaRPr lang="ja-JP" altLang="en-US" sz="1000" dirty="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6</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11</a:t>
                      </a:r>
                      <a:r>
                        <a:rPr kumimoji="1" lang="ja-JP" altLang="en-US" sz="1000" dirty="0" smtClean="0">
                          <a:latin typeface="+mn-ea"/>
                          <a:ea typeface="+mn-ea"/>
                        </a:rPr>
                        <a:t>月</a:t>
                      </a:r>
                      <a:r>
                        <a:rPr kumimoji="1" lang="en-US" altLang="ja-JP" sz="1000" dirty="0" smtClean="0">
                          <a:latin typeface="+mn-ea"/>
                          <a:ea typeface="+mn-ea"/>
                        </a:rPr>
                        <a:t>09</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n-ea"/>
                          <a:ea typeface="+mn-ea"/>
                        </a:rPr>
                        <a:t>社会的課題と情報通信技術の役割</a:t>
                      </a:r>
                      <a:endParaRPr lang="ja-JP" altLang="en-US" sz="1000" b="1" i="0" u="none" strike="noStrike" dirty="0" smtClean="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齊藤准教授：医学部附属病院</a:t>
                      </a:r>
                      <a:endParaRPr lang="ja-JP" altLang="en-US" sz="1000" dirty="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7</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11</a:t>
                      </a:r>
                      <a:r>
                        <a:rPr kumimoji="1" lang="ja-JP" altLang="en-US" sz="1000" dirty="0" smtClean="0">
                          <a:latin typeface="+mn-ea"/>
                          <a:ea typeface="+mn-ea"/>
                        </a:rPr>
                        <a:t>月</a:t>
                      </a:r>
                      <a:r>
                        <a:rPr kumimoji="1" lang="en-US" altLang="ja-JP" sz="1000" dirty="0" smtClean="0">
                          <a:latin typeface="+mn-ea"/>
                          <a:ea typeface="+mn-ea"/>
                        </a:rPr>
                        <a:t>16</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b="0" i="0" u="none" strike="noStrike" smtClean="0">
                          <a:solidFill>
                            <a:srgbClr val="000000"/>
                          </a:solidFill>
                          <a:effectLst/>
                          <a:latin typeface="+mn-ea"/>
                          <a:ea typeface="+mn-ea"/>
                        </a:rPr>
                        <a:t>研究の進捗確認</a:t>
                      </a:r>
                      <a:endParaRPr lang="ja-JP" altLang="en-US" sz="1000" b="1" i="0" u="none" strike="noStrike" dirty="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全教員</a:t>
                      </a:r>
                      <a:endParaRPr lang="ja-JP" altLang="en-US" sz="1000" dirty="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8</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11</a:t>
                      </a:r>
                      <a:r>
                        <a:rPr kumimoji="1" lang="ja-JP" altLang="en-US" sz="1000" dirty="0" smtClean="0">
                          <a:latin typeface="+mn-ea"/>
                          <a:ea typeface="+mn-ea"/>
                        </a:rPr>
                        <a:t>月</a:t>
                      </a:r>
                      <a:r>
                        <a:rPr kumimoji="1" lang="en-US" altLang="ja-JP" sz="1000" dirty="0" smtClean="0">
                          <a:latin typeface="+mn-ea"/>
                          <a:ea typeface="+mn-ea"/>
                        </a:rPr>
                        <a:t>30</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b="1" i="0" u="none" strike="noStrike" dirty="0" smtClean="0">
                          <a:solidFill>
                            <a:srgbClr val="000000"/>
                          </a:solidFill>
                          <a:effectLst/>
                          <a:latin typeface="+mn-ea"/>
                          <a:ea typeface="+mn-ea"/>
                        </a:rPr>
                        <a:t>化学物質のリスク評価とリスク管理</a:t>
                      </a:r>
                      <a:endParaRPr lang="ja-JP" altLang="en-US" sz="1000" b="1" i="0" u="none" strike="noStrike" dirty="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宮川教授：農学研究科</a:t>
                      </a:r>
                      <a:endParaRPr lang="ja-JP" altLang="en-US" sz="1000" dirty="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9</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12</a:t>
                      </a:r>
                      <a:r>
                        <a:rPr kumimoji="1" lang="ja-JP" altLang="en-US" sz="1000" dirty="0" smtClean="0">
                          <a:latin typeface="+mn-ea"/>
                          <a:ea typeface="+mn-ea"/>
                        </a:rPr>
                        <a:t>月</a:t>
                      </a:r>
                      <a:r>
                        <a:rPr kumimoji="1" lang="en-US" altLang="ja-JP" sz="1000" dirty="0" smtClean="0">
                          <a:latin typeface="+mn-ea"/>
                          <a:ea typeface="+mn-ea"/>
                        </a:rPr>
                        <a:t>7</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u="none" strike="noStrike" dirty="0" smtClean="0">
                          <a:effectLst/>
                          <a:latin typeface="+mn-ea"/>
                          <a:ea typeface="+mn-ea"/>
                        </a:rPr>
                        <a:t>「政策のための科学」の計量書誌学データ分析</a:t>
                      </a:r>
                    </a:p>
                  </a:txBody>
                  <a:tcPr marL="6835" marR="6835" marT="6835" marB="0" anchor="ctr"/>
                </a:tc>
                <a:tc>
                  <a:txBody>
                    <a:bodyPr/>
                    <a:lstStyle/>
                    <a:p>
                      <a:r>
                        <a:rPr lang="zh-CN" altLang="en-US" sz="1000" dirty="0" smtClean="0">
                          <a:latin typeface="+mn-ea"/>
                          <a:ea typeface="+mn-ea"/>
                        </a:rPr>
                        <a:t>依田教授：経済学研究科</a:t>
                      </a: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10</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12</a:t>
                      </a:r>
                      <a:r>
                        <a:rPr kumimoji="1" lang="ja-JP" altLang="en-US" sz="1000" dirty="0" smtClean="0">
                          <a:latin typeface="+mn-ea"/>
                          <a:ea typeface="+mn-ea"/>
                        </a:rPr>
                        <a:t>月</a:t>
                      </a:r>
                      <a:r>
                        <a:rPr kumimoji="1" lang="en-US" altLang="ja-JP" sz="1000" dirty="0" smtClean="0">
                          <a:latin typeface="+mn-ea"/>
                          <a:ea typeface="+mn-ea"/>
                        </a:rPr>
                        <a:t>14</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u="none" strike="noStrike" dirty="0" smtClean="0">
                          <a:effectLst/>
                          <a:latin typeface="+mn-ea"/>
                          <a:ea typeface="+mn-ea"/>
                        </a:rPr>
                        <a:t>医療費の増加と医療技術評価</a:t>
                      </a:r>
                    </a:p>
                  </a:txBody>
                  <a:tcPr marL="6835" marR="6835" marT="6835" marB="0" anchor="ctr"/>
                </a:tc>
                <a:tc>
                  <a:txBody>
                    <a:bodyPr/>
                    <a:lstStyle/>
                    <a:p>
                      <a:r>
                        <a:rPr lang="ja-JP" altLang="en-US" sz="1000" dirty="0" smtClean="0">
                          <a:latin typeface="+mn-ea"/>
                          <a:ea typeface="+mn-ea"/>
                        </a:rPr>
                        <a:t>後藤准教授：慶應義塾大学</a:t>
                      </a: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11</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12</a:t>
                      </a:r>
                      <a:r>
                        <a:rPr kumimoji="1" lang="ja-JP" altLang="en-US" sz="1000" dirty="0" smtClean="0">
                          <a:latin typeface="+mn-ea"/>
                          <a:ea typeface="+mn-ea"/>
                        </a:rPr>
                        <a:t>月</a:t>
                      </a:r>
                      <a:r>
                        <a:rPr kumimoji="1" lang="en-US" altLang="ja-JP" sz="1000" dirty="0" smtClean="0">
                          <a:latin typeface="+mn-ea"/>
                          <a:ea typeface="+mn-ea"/>
                        </a:rPr>
                        <a:t>21</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n-ea"/>
                          <a:ea typeface="+mn-ea"/>
                        </a:rPr>
                        <a:t>技術の質の評価</a:t>
                      </a:r>
                      <a:endParaRPr lang="ja-JP" altLang="en-US" sz="1000" b="1" i="0" u="none" strike="noStrike" dirty="0" smtClean="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富田教授：工学研究科</a:t>
                      </a:r>
                      <a:endParaRPr lang="ja-JP" altLang="en-US" sz="1000" dirty="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12</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12</a:t>
                      </a:r>
                      <a:r>
                        <a:rPr kumimoji="1" lang="ja-JP" altLang="en-US" sz="1000" dirty="0" smtClean="0">
                          <a:latin typeface="+mn-ea"/>
                          <a:ea typeface="+mn-ea"/>
                        </a:rPr>
                        <a:t>月</a:t>
                      </a:r>
                      <a:r>
                        <a:rPr kumimoji="1" lang="en-US" altLang="ja-JP" sz="1000" dirty="0" smtClean="0">
                          <a:latin typeface="+mn-ea"/>
                          <a:ea typeface="+mn-ea"/>
                        </a:rPr>
                        <a:t>28</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b="0" i="0" u="none" strike="noStrike" dirty="0" smtClean="0">
                          <a:solidFill>
                            <a:srgbClr val="000000"/>
                          </a:solidFill>
                          <a:effectLst/>
                          <a:latin typeface="+mn-ea"/>
                          <a:ea typeface="+mn-ea"/>
                        </a:rPr>
                        <a:t>未定</a:t>
                      </a:r>
                      <a:endParaRPr lang="ja-JP" altLang="en-US" sz="1000" b="0" i="0" u="none" strike="noStrike" dirty="0" smtClean="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ベッカー教授：学際融合教育研究推進センター</a:t>
                      </a:r>
                      <a:endParaRPr lang="ja-JP" altLang="en-US" sz="1000" dirty="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13</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a:t>
                      </a:r>
                      <a:r>
                        <a:rPr kumimoji="1" lang="ja-JP" altLang="en-US" sz="1000" dirty="0" smtClean="0">
                          <a:latin typeface="+mn-ea"/>
                          <a:ea typeface="+mn-ea"/>
                        </a:rPr>
                        <a:t>月</a:t>
                      </a:r>
                      <a:r>
                        <a:rPr kumimoji="1" lang="en-US" altLang="ja-JP" sz="1000" dirty="0" smtClean="0">
                          <a:latin typeface="+mn-ea"/>
                          <a:ea typeface="+mn-ea"/>
                        </a:rPr>
                        <a:t>11</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n-ea"/>
                          <a:ea typeface="+mn-ea"/>
                        </a:rPr>
                        <a:t>クリティカルシンキングの観点からみた科学技術と社会</a:t>
                      </a:r>
                      <a:endParaRPr lang="ja-JP" altLang="en-US" sz="1000" b="1" i="0" u="none" strike="noStrike" dirty="0" smtClean="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伊勢田准教授：文学研究科</a:t>
                      </a:r>
                      <a:endParaRPr lang="zh-CN" altLang="en-US" sz="1000" dirty="0" smtClean="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14</a:t>
                      </a:r>
                      <a:r>
                        <a:rPr kumimoji="1" lang="ja-JP" altLang="en-US" sz="1000" dirty="0" smtClean="0">
                          <a:latin typeface="+mn-ea"/>
                          <a:ea typeface="+mn-ea"/>
                        </a:rPr>
                        <a:t>回</a:t>
                      </a:r>
                    </a:p>
                  </a:txBody>
                  <a:tcPr/>
                </a:tc>
                <a:tc>
                  <a:txBody>
                    <a:bodyPr/>
                    <a:lstStyle/>
                    <a:p>
                      <a:pPr algn="ctr"/>
                      <a:r>
                        <a:rPr kumimoji="1" lang="en-US" altLang="ja-JP" sz="1000" dirty="0" smtClean="0">
                          <a:latin typeface="+mn-ea"/>
                          <a:ea typeface="+mn-ea"/>
                        </a:rPr>
                        <a:t>1</a:t>
                      </a:r>
                      <a:r>
                        <a:rPr kumimoji="1" lang="ja-JP" altLang="en-US" sz="1000" dirty="0" smtClean="0">
                          <a:latin typeface="+mn-ea"/>
                          <a:ea typeface="+mn-ea"/>
                        </a:rPr>
                        <a:t>月</a:t>
                      </a:r>
                      <a:r>
                        <a:rPr kumimoji="1" lang="en-US" altLang="ja-JP" sz="1000" dirty="0" smtClean="0">
                          <a:latin typeface="+mn-ea"/>
                          <a:ea typeface="+mn-ea"/>
                        </a:rPr>
                        <a:t>18</a:t>
                      </a:r>
                      <a:r>
                        <a:rPr kumimoji="1" lang="ja-JP" altLang="en-US" sz="1000" dirty="0" smtClean="0">
                          <a:latin typeface="+mn-ea"/>
                          <a:ea typeface="+mn-ea"/>
                        </a:rPr>
                        <a:t>日</a:t>
                      </a:r>
                      <a:endParaRPr kumimoji="1" lang="ja-JP" altLang="en-US" sz="1000" dirty="0">
                        <a:latin typeface="+mn-ea"/>
                        <a:ea typeface="+mn-ea"/>
                      </a:endParaRPr>
                    </a:p>
                  </a:txBody>
                  <a:tcPr/>
                </a:tc>
                <a:tc>
                  <a:txBody>
                    <a:bodyPr/>
                    <a:lstStyle/>
                    <a:p>
                      <a:pPr algn="l" fontAlgn="ctr"/>
                      <a:r>
                        <a:rPr lang="ja-JP" altLang="en-US" sz="1000" u="none" strike="noStrike" dirty="0" smtClean="0">
                          <a:effectLst/>
                          <a:latin typeface="+mn-ea"/>
                          <a:ea typeface="+mn-ea"/>
                        </a:rPr>
                        <a:t>トランザクション・コストと経済政策</a:t>
                      </a:r>
                      <a:endParaRPr lang="ja-JP" altLang="en-US" sz="1000" b="1" i="0" u="none" strike="noStrike" dirty="0">
                        <a:solidFill>
                          <a:srgbClr val="000000"/>
                        </a:solidFill>
                        <a:effectLst/>
                        <a:latin typeface="+mn-ea"/>
                        <a:ea typeface="+mn-ea"/>
                      </a:endParaRPr>
                    </a:p>
                  </a:txBody>
                  <a:tcPr marL="6835" marR="6835" marT="6835"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dirty="0" smtClean="0">
                          <a:latin typeface="+mn-ea"/>
                          <a:ea typeface="+mn-ea"/>
                        </a:rPr>
                        <a:t>末松教授：経営管理大学院</a:t>
                      </a: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15</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1</a:t>
                      </a:r>
                      <a:r>
                        <a:rPr kumimoji="1" lang="ja-JP" altLang="en-US" sz="1000" dirty="0" smtClean="0">
                          <a:latin typeface="+mn-ea"/>
                          <a:ea typeface="+mn-ea"/>
                        </a:rPr>
                        <a:t>月</a:t>
                      </a:r>
                      <a:r>
                        <a:rPr kumimoji="1" lang="en-US" altLang="ja-JP" sz="1000" dirty="0" smtClean="0">
                          <a:latin typeface="+mn-ea"/>
                          <a:ea typeface="+mn-ea"/>
                        </a:rPr>
                        <a:t>25</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u="none" strike="noStrike" dirty="0" smtClean="0">
                          <a:effectLst/>
                          <a:latin typeface="+mn-ea"/>
                          <a:ea typeface="+mn-ea"/>
                        </a:rPr>
                        <a:t>移植医療の社会的価値</a:t>
                      </a:r>
                      <a:endParaRPr lang="ja-JP" altLang="en-US" sz="1000" b="1" i="0" u="none" strike="noStrike" dirty="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瓜生原准教授：同志社大学商学部</a:t>
                      </a:r>
                      <a:endParaRPr lang="ja-JP" altLang="en-US" sz="1000" dirty="0">
                        <a:latin typeface="+mn-ea"/>
                        <a:ea typeface="+mn-ea"/>
                      </a:endParaRPr>
                    </a:p>
                  </a:txBody>
                  <a:tcPr marL="6835" marR="6835" marT="6835" marB="0"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第</a:t>
                      </a:r>
                      <a:r>
                        <a:rPr kumimoji="1" lang="en-US" altLang="ja-JP" sz="1000" dirty="0" smtClean="0">
                          <a:latin typeface="+mn-ea"/>
                          <a:ea typeface="+mn-ea"/>
                        </a:rPr>
                        <a:t>16</a:t>
                      </a:r>
                      <a:r>
                        <a:rPr kumimoji="1" lang="ja-JP" altLang="en-US" sz="1000" dirty="0" smtClean="0">
                          <a:latin typeface="+mn-ea"/>
                          <a:ea typeface="+mn-ea"/>
                        </a:rPr>
                        <a:t>回</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2</a:t>
                      </a:r>
                      <a:r>
                        <a:rPr kumimoji="1" lang="ja-JP" altLang="en-US" sz="1000" dirty="0" smtClean="0">
                          <a:latin typeface="+mn-ea"/>
                          <a:ea typeface="+mn-ea"/>
                        </a:rPr>
                        <a:t>月</a:t>
                      </a:r>
                      <a:r>
                        <a:rPr kumimoji="1" lang="en-US" altLang="ja-JP" sz="1000" dirty="0" smtClean="0">
                          <a:latin typeface="+mn-ea"/>
                          <a:ea typeface="+mn-ea"/>
                        </a:rPr>
                        <a:t>2</a:t>
                      </a:r>
                      <a:r>
                        <a:rPr kumimoji="1" lang="ja-JP" altLang="en-US" sz="1000" dirty="0" smtClean="0">
                          <a:latin typeface="+mn-ea"/>
                          <a:ea typeface="+mn-ea"/>
                        </a:rPr>
                        <a:t>日</a:t>
                      </a:r>
                      <a:endParaRPr kumimoji="1" lang="ja-JP" altLang="en-US" sz="1000" dirty="0" smtClean="0">
                        <a:latin typeface="+mn-ea"/>
                        <a:ea typeface="+mn-ea"/>
                      </a:endParaRPr>
                    </a:p>
                  </a:txBody>
                  <a:tcPr/>
                </a:tc>
                <a:tc>
                  <a:txBody>
                    <a:bodyPr/>
                    <a:lstStyle/>
                    <a:p>
                      <a:pPr algn="l" fontAlgn="ctr"/>
                      <a:r>
                        <a:rPr lang="ja-JP" altLang="en-US" sz="1000" u="none" strike="noStrike" dirty="0">
                          <a:effectLst/>
                          <a:latin typeface="+mn-ea"/>
                          <a:ea typeface="+mn-ea"/>
                        </a:rPr>
                        <a:t>振り返りワークショップ</a:t>
                      </a:r>
                      <a:endParaRPr lang="ja-JP" altLang="en-US" sz="1000" b="1" i="0" u="none" strike="noStrike" dirty="0">
                        <a:solidFill>
                          <a:srgbClr val="000000"/>
                        </a:solidFill>
                        <a:effectLst/>
                        <a:latin typeface="+mn-ea"/>
                        <a:ea typeface="+mn-ea"/>
                      </a:endParaRPr>
                    </a:p>
                  </a:txBody>
                  <a:tcPr marL="6835" marR="6835" marT="6835" marB="0" anchor="ctr"/>
                </a:tc>
                <a:tc>
                  <a:txBody>
                    <a:bodyPr/>
                    <a:lstStyle/>
                    <a:p>
                      <a:r>
                        <a:rPr lang="ja-JP" altLang="en-US" sz="1000" dirty="0" smtClean="0">
                          <a:latin typeface="+mn-ea"/>
                          <a:ea typeface="+mn-ea"/>
                        </a:rPr>
                        <a:t>宮野准教授：学際融合教育研究推進センター</a:t>
                      </a:r>
                      <a:endParaRPr lang="ja-JP" altLang="en-US" sz="1000" dirty="0">
                        <a:latin typeface="+mn-ea"/>
                        <a:ea typeface="+mn-ea"/>
                      </a:endParaRPr>
                    </a:p>
                  </a:txBody>
                  <a:tcPr marL="6835" marR="6835" marT="6835" marB="0" anchor="ctr"/>
                </a:tc>
              </a:tr>
            </a:tbl>
          </a:graphicData>
        </a:graphic>
      </p:graphicFrame>
    </p:spTree>
    <p:extLst>
      <p:ext uri="{BB962C8B-B14F-4D97-AF65-F5344CB8AC3E}">
        <p14:creationId xmlns:p14="http://schemas.microsoft.com/office/powerpoint/2010/main" val="900258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4432" y="44625"/>
            <a:ext cx="1104071" cy="110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7" name="タイトル 10"/>
          <p:cNvSpPr txBox="1">
            <a:spLocks/>
          </p:cNvSpPr>
          <p:nvPr/>
        </p:nvSpPr>
        <p:spPr>
          <a:xfrm>
            <a:off x="0" y="548680"/>
            <a:ext cx="7668344" cy="576064"/>
          </a:xfrm>
          <a:prstGeom prst="rect">
            <a:avLst/>
          </a:prstGeom>
        </p:spPr>
        <p:txBody>
          <a:bodyPr>
            <a:noAutofit/>
          </a:bodyPr>
          <a:lstStyle/>
          <a:p>
            <a:pPr algn="ctr">
              <a:spcBef>
                <a:spcPct val="0"/>
              </a:spcBef>
            </a:pPr>
            <a:r>
              <a:rPr kumimoji="1" lang="ja-JP" altLang="en-US" sz="3200" i="0" u="none" strike="noStrike" kern="1200" cap="none" spc="0" normalizeH="0" baseline="0" noProof="0" dirty="0" smtClean="0">
                <a:ln>
                  <a:noFill/>
                </a:ln>
                <a:solidFill>
                  <a:schemeClr val="tx1"/>
                </a:solidFill>
                <a:effectLst/>
                <a:uLnTx/>
                <a:uFillTx/>
                <a:latin typeface="+mj-ea"/>
                <a:ea typeface="+mj-ea"/>
                <a:cs typeface="+mj-cs"/>
              </a:rPr>
              <a:t>科学技術イノベーション政策特別演習</a:t>
            </a:r>
            <a:endParaRPr kumimoji="1" lang="ja-JP" altLang="en-US" sz="3200" i="0" u="none" strike="noStrike" kern="1200" cap="none" spc="0" normalizeH="0" baseline="0" noProof="0" dirty="0">
              <a:ln>
                <a:noFill/>
              </a:ln>
              <a:solidFill>
                <a:schemeClr val="tx1"/>
              </a:solidFill>
              <a:effectLst/>
              <a:uLnTx/>
              <a:uFillTx/>
              <a:latin typeface="+mj-ea"/>
              <a:ea typeface="+mj-ea"/>
              <a:cs typeface="+mj-cs"/>
            </a:endParaRPr>
          </a:p>
        </p:txBody>
      </p:sp>
      <p:cxnSp>
        <p:nvCxnSpPr>
          <p:cNvPr id="8" name="直線コネクタ 7"/>
          <p:cNvCxnSpPr/>
          <p:nvPr/>
        </p:nvCxnSpPr>
        <p:spPr>
          <a:xfrm>
            <a:off x="251520" y="1124744"/>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16</a:t>
            </a:fld>
            <a:endParaRPr kumimoji="1" lang="ja-JP" altLang="en-US" dirty="0">
              <a:solidFill>
                <a:schemeClr val="tx1"/>
              </a:solidFill>
            </a:endParaRPr>
          </a:p>
        </p:txBody>
      </p:sp>
      <p:sp>
        <p:nvSpPr>
          <p:cNvPr id="9" name="コンテンツ プレースホルダー 2"/>
          <p:cNvSpPr txBox="1">
            <a:spLocks/>
          </p:cNvSpPr>
          <p:nvPr/>
        </p:nvSpPr>
        <p:spPr>
          <a:xfrm>
            <a:off x="107504" y="1124744"/>
            <a:ext cx="8940388" cy="547260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30000"/>
              </a:lnSpc>
              <a:spcBef>
                <a:spcPts val="0"/>
              </a:spcBef>
              <a:buFont typeface="Wingdings" pitchFamily="2" charset="2"/>
              <a:buChar char="l"/>
            </a:pPr>
            <a:endParaRPr lang="en-US" altLang="ja-JP" sz="1700" dirty="0" smtClean="0"/>
          </a:p>
        </p:txBody>
      </p:sp>
      <p:sp>
        <p:nvSpPr>
          <p:cNvPr id="15" name="Rectangle 3"/>
          <p:cNvSpPr>
            <a:spLocks noChangeArrowheads="1"/>
          </p:cNvSpPr>
          <p:nvPr/>
        </p:nvSpPr>
        <p:spPr bwMode="auto">
          <a:xfrm>
            <a:off x="447947" y="1377672"/>
            <a:ext cx="810852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ja-JP" altLang="en-US" dirty="0">
                <a:latin typeface="Arial" charset="0"/>
              </a:rPr>
              <a:t>本講義は、「政策のための科学」プログラムの必修科目の１つ（連携必修科目）である</a:t>
            </a:r>
            <a:r>
              <a:rPr kumimoji="0" lang="ja-JP" altLang="en-US" dirty="0" smtClean="0">
                <a:latin typeface="Arial" charset="0"/>
              </a:rPr>
              <a:t>。</a:t>
            </a:r>
            <a:r>
              <a:rPr kumimoji="0" lang="ja-JP" altLang="ja-JP" sz="1800" b="0" i="0" u="none" strike="noStrike" cap="none" normalizeH="0" baseline="0" dirty="0" smtClean="0">
                <a:ln>
                  <a:noFill/>
                </a:ln>
                <a:solidFill>
                  <a:schemeClr val="tx1"/>
                </a:solidFill>
                <a:effectLst/>
                <a:latin typeface="Arial" charset="0"/>
              </a:rPr>
              <a:t>異なる</a:t>
            </a:r>
            <a:r>
              <a:rPr kumimoji="0" lang="ja-JP" altLang="ja-JP" sz="1800" b="0" i="0" u="none" strike="noStrike" cap="none" normalizeH="0" baseline="0" dirty="0">
                <a:ln>
                  <a:noFill/>
                </a:ln>
                <a:solidFill>
                  <a:schemeClr val="tx1"/>
                </a:solidFill>
                <a:effectLst/>
                <a:latin typeface="Arial" charset="0"/>
              </a:rPr>
              <a:t>研究科の学生による、自らの専門分野の紹介プレゼンテーション及び具体的な科学技術的テーマをめぐる相互討論を行い、ディスカッションを通じて、課題となる科学技術と社会のかかわりについて理解し、具体的な議論手法を身につけることを目指す。 </a:t>
            </a:r>
            <a:endParaRPr kumimoji="0" lang="en-US" altLang="ja-JP" sz="1800" b="0" i="0" u="none" strike="noStrike" cap="none" normalizeH="0" baseline="0" dirty="0" smtClean="0">
              <a:ln>
                <a:noFill/>
              </a:ln>
              <a:solidFill>
                <a:schemeClr val="tx1"/>
              </a:solidFill>
              <a:effectLst/>
              <a:latin typeface="Arial" charset="0"/>
            </a:endParaRPr>
          </a:p>
          <a:p>
            <a:pPr lvl="0" defTabSz="914400" eaLnBrk="0" fontAlgn="base" hangingPunct="0">
              <a:spcBef>
                <a:spcPct val="0"/>
              </a:spcBef>
              <a:spcAft>
                <a:spcPct val="0"/>
              </a:spcAft>
            </a:pPr>
            <a:endParaRPr kumimoji="0" lang="en-US" altLang="ja-JP" dirty="0">
              <a:latin typeface="Arial" charset="0"/>
            </a:endParaRPr>
          </a:p>
          <a:p>
            <a:pPr lvl="0" defTabSz="914400" eaLnBrk="0" fontAlgn="base" hangingPunct="0">
              <a:spcBef>
                <a:spcPct val="0"/>
              </a:spcBef>
              <a:spcAft>
                <a:spcPct val="0"/>
              </a:spcAft>
            </a:pPr>
            <a:r>
              <a:rPr kumimoji="0" lang="ja-JP" altLang="en-US" dirty="0">
                <a:latin typeface="Arial" charset="0"/>
              </a:rPr>
              <a:t>学生は事前に発表準備（予習）をし、授業で発表を行う。また授業後にはレポートを課す（復習）．</a:t>
            </a:r>
            <a:endParaRPr kumimoji="0" lang="en-US" altLang="ja-JP" sz="1800" b="0" i="0" u="none" strike="noStrike" cap="none" normalizeH="0" baseline="0" dirty="0" smtClean="0">
              <a:ln>
                <a:noFill/>
              </a:ln>
              <a:solidFill>
                <a:schemeClr val="tx1"/>
              </a:solidFill>
              <a:effectLst/>
              <a:latin typeface="Arial" charset="0"/>
            </a:endParaRPr>
          </a:p>
          <a:p>
            <a:pPr lvl="0" defTabSz="914400" eaLnBrk="0" fontAlgn="base" hangingPunct="0">
              <a:spcBef>
                <a:spcPct val="0"/>
              </a:spcBef>
              <a:spcAft>
                <a:spcPct val="0"/>
              </a:spcAft>
            </a:pPr>
            <a:endParaRPr kumimoji="0" lang="en-US" altLang="ja-JP" sz="1800" b="0" i="0" u="none" strike="noStrike" cap="none" normalizeH="0" baseline="0" dirty="0" smtClean="0">
              <a:ln>
                <a:noFill/>
              </a:ln>
              <a:solidFill>
                <a:schemeClr val="tx1"/>
              </a:solidFill>
              <a:effectLst/>
              <a:latin typeface="Arial" charset="0"/>
            </a:endParaRPr>
          </a:p>
          <a:p>
            <a:pPr lvl="0" defTabSz="914400" eaLnBrk="0" fontAlgn="base" hangingPunct="0">
              <a:spcBef>
                <a:spcPct val="0"/>
              </a:spcBef>
              <a:spcAft>
                <a:spcPct val="0"/>
              </a:spcAft>
            </a:pPr>
            <a:r>
              <a:rPr kumimoji="0" lang="ja-JP" altLang="en-US" dirty="0" smtClean="0">
                <a:latin typeface="Arial" charset="0"/>
              </a:rPr>
              <a:t>①</a:t>
            </a:r>
            <a:r>
              <a:rPr kumimoji="0" lang="en-US" altLang="ja-JP" dirty="0" smtClean="0">
                <a:latin typeface="Arial" charset="0"/>
              </a:rPr>
              <a:t> </a:t>
            </a:r>
            <a:r>
              <a:rPr kumimoji="0" lang="en-US" altLang="ja-JP" dirty="0" smtClean="0">
                <a:latin typeface="Arial" charset="0"/>
              </a:rPr>
              <a:t>8</a:t>
            </a:r>
            <a:r>
              <a:rPr kumimoji="0" lang="ja-JP" altLang="en-US" dirty="0" smtClean="0">
                <a:latin typeface="Arial" charset="0"/>
              </a:rPr>
              <a:t>月</a:t>
            </a:r>
            <a:r>
              <a:rPr kumimoji="0" lang="en-US" altLang="ja-JP" dirty="0" smtClean="0">
                <a:latin typeface="Arial" charset="0"/>
              </a:rPr>
              <a:t>31</a:t>
            </a:r>
            <a:r>
              <a:rPr kumimoji="0" lang="ja-JP" altLang="en-US" dirty="0">
                <a:latin typeface="Arial" charset="0"/>
              </a:rPr>
              <a:t>日（木）　川上教授</a:t>
            </a:r>
            <a:r>
              <a:rPr kumimoji="0" lang="ja-JP" altLang="en-US" dirty="0" smtClean="0">
                <a:latin typeface="Arial" charset="0"/>
              </a:rPr>
              <a:t>・</a:t>
            </a:r>
            <a:r>
              <a:rPr kumimoji="0" lang="ja-JP" altLang="en-US" dirty="0" smtClean="0">
                <a:latin typeface="Arial" charset="0"/>
              </a:rPr>
              <a:t>富田</a:t>
            </a:r>
            <a:r>
              <a:rPr kumimoji="0" lang="ja-JP" altLang="en-US" dirty="0" smtClean="0">
                <a:latin typeface="Arial" charset="0"/>
              </a:rPr>
              <a:t>教授</a:t>
            </a:r>
            <a:r>
              <a:rPr kumimoji="0" lang="ja-JP" altLang="en-US" dirty="0">
                <a:latin typeface="Arial" charset="0"/>
              </a:rPr>
              <a:t>（５コマ：</a:t>
            </a:r>
            <a:r>
              <a:rPr kumimoji="0" lang="en-US" altLang="ja-JP" dirty="0">
                <a:latin typeface="Arial" charset="0"/>
              </a:rPr>
              <a:t>7.5</a:t>
            </a:r>
            <a:r>
              <a:rPr kumimoji="0" lang="ja-JP" altLang="en-US" dirty="0">
                <a:latin typeface="Arial" charset="0"/>
              </a:rPr>
              <a:t>時間）</a:t>
            </a:r>
          </a:p>
          <a:p>
            <a:pPr lvl="0" defTabSz="914400" eaLnBrk="0" fontAlgn="base" hangingPunct="0">
              <a:spcBef>
                <a:spcPct val="0"/>
              </a:spcBef>
              <a:spcAft>
                <a:spcPct val="0"/>
              </a:spcAft>
            </a:pPr>
            <a:r>
              <a:rPr kumimoji="0" lang="ja-JP" altLang="en-US" dirty="0" smtClean="0">
                <a:latin typeface="Arial" charset="0"/>
              </a:rPr>
              <a:t>　　　</a:t>
            </a:r>
            <a:r>
              <a:rPr kumimoji="0" lang="en-US" altLang="ja-JP" dirty="0" smtClean="0">
                <a:latin typeface="Arial" charset="0"/>
              </a:rPr>
              <a:t>1</a:t>
            </a:r>
            <a:r>
              <a:rPr kumimoji="0" lang="en-US" altLang="ja-JP" dirty="0">
                <a:latin typeface="Arial" charset="0"/>
              </a:rPr>
              <a:t>, 2</a:t>
            </a:r>
            <a:r>
              <a:rPr kumimoji="0" lang="ja-JP" altLang="en-US" dirty="0">
                <a:latin typeface="Arial" charset="0"/>
              </a:rPr>
              <a:t>限　</a:t>
            </a:r>
            <a:r>
              <a:rPr kumimoji="0" lang="ja-JP" altLang="en-US" dirty="0">
                <a:latin typeface="Arial" charset="0"/>
              </a:rPr>
              <a:t>人口動態と社会保障からみた健康政策　（川上教授</a:t>
            </a:r>
            <a:r>
              <a:rPr kumimoji="0" lang="ja-JP" altLang="en-US" dirty="0" smtClean="0">
                <a:latin typeface="Arial" charset="0"/>
              </a:rPr>
              <a:t>）</a:t>
            </a:r>
            <a:endParaRPr kumimoji="0" lang="ja-JP" altLang="en-US" dirty="0">
              <a:latin typeface="Arial" charset="0"/>
            </a:endParaRPr>
          </a:p>
          <a:p>
            <a:pPr lvl="0" defTabSz="914400" eaLnBrk="0" fontAlgn="base" hangingPunct="0">
              <a:spcBef>
                <a:spcPct val="0"/>
              </a:spcBef>
              <a:spcAft>
                <a:spcPct val="0"/>
              </a:spcAft>
            </a:pPr>
            <a:r>
              <a:rPr kumimoji="0" lang="ja-JP" altLang="en-US" dirty="0" smtClean="0">
                <a:latin typeface="Arial" charset="0"/>
              </a:rPr>
              <a:t>　　　</a:t>
            </a:r>
            <a:r>
              <a:rPr kumimoji="0" lang="en-US" altLang="ja-JP" dirty="0" smtClean="0">
                <a:latin typeface="Arial" charset="0"/>
              </a:rPr>
              <a:t>3</a:t>
            </a:r>
            <a:r>
              <a:rPr kumimoji="0" lang="en-US" altLang="ja-JP" dirty="0">
                <a:latin typeface="Arial" charset="0"/>
              </a:rPr>
              <a:t>, 4</a:t>
            </a:r>
            <a:r>
              <a:rPr kumimoji="0" lang="ja-JP" altLang="en-US" dirty="0">
                <a:latin typeface="Arial" charset="0"/>
              </a:rPr>
              <a:t>限　</a:t>
            </a:r>
            <a:r>
              <a:rPr kumimoji="0" lang="ja-JP" altLang="en-US" dirty="0" smtClean="0">
                <a:latin typeface="Arial" charset="0"/>
              </a:rPr>
              <a:t>技術の質の評価</a:t>
            </a:r>
            <a:r>
              <a:rPr kumimoji="0" lang="ja-JP" altLang="en-US" dirty="0">
                <a:latin typeface="Arial" charset="0"/>
              </a:rPr>
              <a:t>　</a:t>
            </a:r>
            <a:r>
              <a:rPr kumimoji="0" lang="ja-JP" altLang="en-US" dirty="0" smtClean="0">
                <a:latin typeface="Arial" charset="0"/>
              </a:rPr>
              <a:t>（富田教授</a:t>
            </a:r>
            <a:r>
              <a:rPr kumimoji="0" lang="ja-JP" altLang="en-US" dirty="0">
                <a:latin typeface="Arial" charset="0"/>
              </a:rPr>
              <a:t>）</a:t>
            </a:r>
            <a:endParaRPr kumimoji="0" lang="ja-JP" altLang="en-US" dirty="0">
              <a:latin typeface="Arial" charset="0"/>
            </a:endParaRPr>
          </a:p>
          <a:p>
            <a:pPr lvl="0" defTabSz="914400" eaLnBrk="0" fontAlgn="base" hangingPunct="0">
              <a:spcBef>
                <a:spcPct val="0"/>
              </a:spcBef>
              <a:spcAft>
                <a:spcPct val="0"/>
              </a:spcAft>
            </a:pPr>
            <a:r>
              <a:rPr kumimoji="0" lang="ja-JP" altLang="en-US" dirty="0" smtClean="0">
                <a:latin typeface="Arial" charset="0"/>
              </a:rPr>
              <a:t>　　　</a:t>
            </a:r>
            <a:r>
              <a:rPr kumimoji="0" lang="en-US" altLang="ja-JP" dirty="0" smtClean="0">
                <a:latin typeface="Arial" charset="0"/>
              </a:rPr>
              <a:t>5</a:t>
            </a:r>
            <a:r>
              <a:rPr kumimoji="0" lang="ja-JP" altLang="en-US" dirty="0">
                <a:latin typeface="Arial" charset="0"/>
              </a:rPr>
              <a:t>限　全体ディスカッション（川上教授</a:t>
            </a:r>
            <a:r>
              <a:rPr kumimoji="0" lang="ja-JP" altLang="en-US" dirty="0" smtClean="0">
                <a:latin typeface="Arial" charset="0"/>
              </a:rPr>
              <a:t>，</a:t>
            </a:r>
            <a:r>
              <a:rPr kumimoji="0" lang="ja-JP" altLang="en-US" dirty="0" smtClean="0">
                <a:latin typeface="Arial" charset="0"/>
              </a:rPr>
              <a:t>富田</a:t>
            </a:r>
            <a:r>
              <a:rPr kumimoji="0" lang="ja-JP" altLang="en-US" dirty="0" smtClean="0">
                <a:latin typeface="Arial" charset="0"/>
              </a:rPr>
              <a:t>教授</a:t>
            </a:r>
            <a:r>
              <a:rPr kumimoji="0" lang="ja-JP" altLang="en-US" dirty="0">
                <a:latin typeface="Arial" charset="0"/>
              </a:rPr>
              <a:t>）</a:t>
            </a:r>
          </a:p>
          <a:p>
            <a:pPr lvl="0" defTabSz="914400" eaLnBrk="0" fontAlgn="base" hangingPunct="0">
              <a:spcBef>
                <a:spcPct val="0"/>
              </a:spcBef>
              <a:spcAft>
                <a:spcPct val="0"/>
              </a:spcAft>
            </a:pPr>
            <a:endParaRPr kumimoji="0" lang="ja-JP" altLang="en-US" dirty="0">
              <a:latin typeface="Arial" charset="0"/>
            </a:endParaRPr>
          </a:p>
          <a:p>
            <a:pPr lvl="0" defTabSz="914400" eaLnBrk="0" fontAlgn="base" hangingPunct="0">
              <a:spcBef>
                <a:spcPct val="0"/>
              </a:spcBef>
              <a:spcAft>
                <a:spcPct val="0"/>
              </a:spcAft>
            </a:pPr>
            <a:r>
              <a:rPr kumimoji="0" lang="ja-JP" altLang="en-US" dirty="0" smtClean="0">
                <a:latin typeface="Arial" charset="0"/>
              </a:rPr>
              <a:t>②</a:t>
            </a:r>
            <a:r>
              <a:rPr kumimoji="0" lang="en-US" altLang="ja-JP" dirty="0" smtClean="0">
                <a:latin typeface="Arial" charset="0"/>
              </a:rPr>
              <a:t> 9</a:t>
            </a:r>
            <a:r>
              <a:rPr kumimoji="0" lang="ja-JP" altLang="en-US" dirty="0" smtClean="0">
                <a:latin typeface="Arial" charset="0"/>
              </a:rPr>
              <a:t>月</a:t>
            </a:r>
            <a:r>
              <a:rPr kumimoji="0" lang="en-US" altLang="ja-JP" dirty="0">
                <a:latin typeface="Arial" charset="0"/>
              </a:rPr>
              <a:t>1</a:t>
            </a:r>
            <a:r>
              <a:rPr kumimoji="0" lang="ja-JP" altLang="en-US" dirty="0" smtClean="0">
                <a:latin typeface="Arial" charset="0"/>
              </a:rPr>
              <a:t>日</a:t>
            </a:r>
            <a:r>
              <a:rPr kumimoji="0" lang="ja-JP" altLang="en-US" dirty="0">
                <a:latin typeface="Arial" charset="0"/>
              </a:rPr>
              <a:t>（金）　</a:t>
            </a:r>
            <a:r>
              <a:rPr kumimoji="0" lang="ja-JP" altLang="en-US" dirty="0" smtClean="0">
                <a:latin typeface="Arial" charset="0"/>
              </a:rPr>
              <a:t>伊勢田准</a:t>
            </a:r>
            <a:r>
              <a:rPr kumimoji="0" lang="ja-JP" altLang="en-US" dirty="0" smtClean="0">
                <a:latin typeface="Arial" charset="0"/>
              </a:rPr>
              <a:t>教授</a:t>
            </a:r>
            <a:r>
              <a:rPr kumimoji="0" lang="ja-JP" altLang="en-US" dirty="0">
                <a:latin typeface="Arial" charset="0"/>
              </a:rPr>
              <a:t>・宮野准教授（５コマ：</a:t>
            </a:r>
            <a:r>
              <a:rPr kumimoji="0" lang="en-US" altLang="ja-JP" dirty="0">
                <a:latin typeface="Arial" charset="0"/>
              </a:rPr>
              <a:t>7.5</a:t>
            </a:r>
            <a:r>
              <a:rPr kumimoji="0" lang="ja-JP" altLang="en-US" dirty="0">
                <a:latin typeface="Arial" charset="0"/>
              </a:rPr>
              <a:t>時間）</a:t>
            </a:r>
          </a:p>
          <a:p>
            <a:pPr lvl="0" defTabSz="914400" eaLnBrk="0" fontAlgn="base" hangingPunct="0">
              <a:spcBef>
                <a:spcPct val="0"/>
              </a:spcBef>
              <a:spcAft>
                <a:spcPct val="0"/>
              </a:spcAft>
            </a:pPr>
            <a:r>
              <a:rPr kumimoji="0" lang="en-US" altLang="ja-JP" dirty="0" smtClean="0">
                <a:latin typeface="Arial" charset="0"/>
              </a:rPr>
              <a:t>       1</a:t>
            </a:r>
            <a:r>
              <a:rPr kumimoji="0" lang="en-US" altLang="ja-JP" dirty="0">
                <a:latin typeface="Arial" charset="0"/>
              </a:rPr>
              <a:t>, 2</a:t>
            </a:r>
            <a:r>
              <a:rPr kumimoji="0" lang="ja-JP" altLang="en-US" dirty="0">
                <a:latin typeface="Arial" charset="0"/>
              </a:rPr>
              <a:t>限　</a:t>
            </a:r>
            <a:r>
              <a:rPr kumimoji="0" lang="ja-JP" altLang="en-US" dirty="0" smtClean="0">
                <a:latin typeface="Arial" charset="0"/>
              </a:rPr>
              <a:t>科学技術について対話するスキルを磨く</a:t>
            </a:r>
            <a:r>
              <a:rPr kumimoji="0" lang="ja-JP" altLang="en-US" dirty="0">
                <a:latin typeface="Arial" charset="0"/>
              </a:rPr>
              <a:t>　</a:t>
            </a:r>
            <a:r>
              <a:rPr kumimoji="0" lang="ja-JP" altLang="en-US" dirty="0" smtClean="0">
                <a:latin typeface="Arial" charset="0"/>
              </a:rPr>
              <a:t>（</a:t>
            </a:r>
            <a:r>
              <a:rPr kumimoji="0" lang="ja-JP" altLang="en-US" dirty="0" smtClean="0">
                <a:latin typeface="Arial" charset="0"/>
              </a:rPr>
              <a:t>伊勢田</a:t>
            </a:r>
            <a:r>
              <a:rPr kumimoji="0" lang="ja-JP" altLang="en-US" dirty="0" smtClean="0">
                <a:latin typeface="Arial" charset="0"/>
              </a:rPr>
              <a:t>准</a:t>
            </a:r>
            <a:r>
              <a:rPr kumimoji="0" lang="ja-JP" altLang="en-US" dirty="0">
                <a:latin typeface="Arial" charset="0"/>
              </a:rPr>
              <a:t>教授）</a:t>
            </a:r>
          </a:p>
          <a:p>
            <a:pPr lvl="0" defTabSz="914400" eaLnBrk="0" fontAlgn="base" hangingPunct="0">
              <a:spcBef>
                <a:spcPct val="0"/>
              </a:spcBef>
              <a:spcAft>
                <a:spcPct val="0"/>
              </a:spcAft>
            </a:pPr>
            <a:r>
              <a:rPr kumimoji="0" lang="en-US" altLang="ja-JP" dirty="0" smtClean="0">
                <a:latin typeface="Arial" charset="0"/>
              </a:rPr>
              <a:t>       3</a:t>
            </a:r>
            <a:r>
              <a:rPr kumimoji="0" lang="en-US" altLang="ja-JP" dirty="0">
                <a:latin typeface="Arial" charset="0"/>
              </a:rPr>
              <a:t>, 4</a:t>
            </a:r>
            <a:r>
              <a:rPr kumimoji="0" lang="ja-JP" altLang="en-US" dirty="0">
                <a:latin typeface="Arial" charset="0"/>
              </a:rPr>
              <a:t>限　異分野</a:t>
            </a:r>
            <a:r>
              <a:rPr kumimoji="0" lang="ja-JP" altLang="en-US" dirty="0" smtClean="0">
                <a:latin typeface="Arial" charset="0"/>
              </a:rPr>
              <a:t>融合</a:t>
            </a:r>
            <a:r>
              <a:rPr kumimoji="0" lang="ja-JP" altLang="en-US" dirty="0" smtClean="0">
                <a:latin typeface="Arial" charset="0"/>
              </a:rPr>
              <a:t>とは？その意味と意義</a:t>
            </a:r>
            <a:r>
              <a:rPr kumimoji="0" lang="ja-JP" altLang="en-US" dirty="0">
                <a:latin typeface="Arial" charset="0"/>
              </a:rPr>
              <a:t>　</a:t>
            </a:r>
            <a:r>
              <a:rPr kumimoji="0" lang="ja-JP" altLang="en-US" dirty="0" smtClean="0">
                <a:latin typeface="Arial" charset="0"/>
              </a:rPr>
              <a:t>（</a:t>
            </a:r>
            <a:r>
              <a:rPr kumimoji="0" lang="ja-JP" altLang="en-US" dirty="0" smtClean="0">
                <a:latin typeface="Arial" charset="0"/>
              </a:rPr>
              <a:t>宮野准教授</a:t>
            </a:r>
            <a:r>
              <a:rPr kumimoji="0" lang="ja-JP" altLang="en-US" dirty="0" smtClean="0">
                <a:latin typeface="Arial" charset="0"/>
              </a:rPr>
              <a:t>）</a:t>
            </a:r>
            <a:endParaRPr kumimoji="0" lang="ja-JP" altLang="en-US" dirty="0">
              <a:latin typeface="Arial" charset="0"/>
            </a:endParaRPr>
          </a:p>
          <a:p>
            <a:pPr lvl="0" defTabSz="914400" eaLnBrk="0" fontAlgn="base" hangingPunct="0">
              <a:spcBef>
                <a:spcPct val="0"/>
              </a:spcBef>
              <a:spcAft>
                <a:spcPct val="0"/>
              </a:spcAft>
            </a:pPr>
            <a:r>
              <a:rPr kumimoji="0" lang="en-US" altLang="ja-JP" dirty="0" smtClean="0">
                <a:latin typeface="Arial" charset="0"/>
              </a:rPr>
              <a:t>       5</a:t>
            </a:r>
            <a:r>
              <a:rPr kumimoji="0" lang="ja-JP" altLang="en-US" dirty="0">
                <a:latin typeface="Arial" charset="0"/>
              </a:rPr>
              <a:t>限　全体ディスカッション</a:t>
            </a:r>
            <a:r>
              <a:rPr kumimoji="0" lang="ja-JP" altLang="en-US" dirty="0" smtClean="0">
                <a:latin typeface="Arial" charset="0"/>
              </a:rPr>
              <a:t>（</a:t>
            </a:r>
            <a:r>
              <a:rPr kumimoji="0" lang="ja-JP" altLang="en-US" dirty="0" smtClean="0">
                <a:latin typeface="Arial" charset="0"/>
              </a:rPr>
              <a:t>伊勢田准教授</a:t>
            </a:r>
            <a:r>
              <a:rPr kumimoji="0" lang="ja-JP" altLang="en-US" dirty="0" smtClean="0">
                <a:latin typeface="Arial" charset="0"/>
              </a:rPr>
              <a:t>，</a:t>
            </a:r>
            <a:r>
              <a:rPr kumimoji="0" lang="ja-JP" altLang="en-US" dirty="0">
                <a:latin typeface="Arial" charset="0"/>
              </a:rPr>
              <a:t>宮野准教授）</a:t>
            </a:r>
          </a:p>
          <a:p>
            <a:pPr lvl="0" defTabSz="914400" eaLnBrk="0" fontAlgn="base" hangingPunct="0">
              <a:spcBef>
                <a:spcPct val="0"/>
              </a:spcBef>
              <a:spcAft>
                <a:spcPct val="0"/>
              </a:spcAft>
            </a:pPr>
            <a:endParaRPr kumimoji="0" lang="ja-JP" altLang="ja-JP"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31077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7284" y="44625"/>
            <a:ext cx="1371220" cy="137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7" name="タイトル 10"/>
          <p:cNvSpPr txBox="1">
            <a:spLocks/>
          </p:cNvSpPr>
          <p:nvPr/>
        </p:nvSpPr>
        <p:spPr>
          <a:xfrm>
            <a:off x="0" y="548680"/>
            <a:ext cx="7668344" cy="576064"/>
          </a:xfrm>
          <a:prstGeom prst="rect">
            <a:avLst/>
          </a:prstGeom>
        </p:spPr>
        <p:txBody>
          <a:bodyPr>
            <a:noAutofit/>
          </a:bodyPr>
          <a:lstStyle/>
          <a:p>
            <a:pPr algn="ctr">
              <a:spcBef>
                <a:spcPct val="0"/>
              </a:spcBef>
            </a:pPr>
            <a:r>
              <a:rPr kumimoji="1" lang="ja-JP" altLang="en-US" sz="3200" i="0" u="none" strike="noStrike" kern="1200" cap="none" spc="0" normalizeH="0" baseline="0" noProof="0" dirty="0" smtClean="0">
                <a:ln>
                  <a:noFill/>
                </a:ln>
                <a:solidFill>
                  <a:schemeClr val="tx1"/>
                </a:solidFill>
                <a:effectLst/>
                <a:uLnTx/>
                <a:uFillTx/>
                <a:latin typeface="+mj-ea"/>
                <a:ea typeface="+mj-ea"/>
                <a:cs typeface="+mj-cs"/>
              </a:rPr>
              <a:t>科学技術イノベーション政策総合演習</a:t>
            </a:r>
            <a:endParaRPr kumimoji="1" lang="ja-JP" altLang="en-US" sz="3200" i="0" u="none" strike="noStrike" kern="1200" cap="none" spc="0" normalizeH="0" baseline="0" noProof="0" dirty="0">
              <a:ln>
                <a:noFill/>
              </a:ln>
              <a:solidFill>
                <a:schemeClr val="tx1"/>
              </a:solidFill>
              <a:effectLst/>
              <a:uLnTx/>
              <a:uFillTx/>
              <a:latin typeface="+mj-ea"/>
              <a:ea typeface="+mj-ea"/>
              <a:cs typeface="+mj-cs"/>
            </a:endParaRPr>
          </a:p>
        </p:txBody>
      </p:sp>
      <p:cxnSp>
        <p:nvCxnSpPr>
          <p:cNvPr id="8" name="直線コネクタ 7"/>
          <p:cNvCxnSpPr/>
          <p:nvPr/>
        </p:nvCxnSpPr>
        <p:spPr>
          <a:xfrm>
            <a:off x="251520" y="1124744"/>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17</a:t>
            </a:fld>
            <a:endParaRPr kumimoji="1" lang="ja-JP" altLang="en-US" dirty="0">
              <a:solidFill>
                <a:schemeClr val="tx1"/>
              </a:solidFill>
            </a:endParaRPr>
          </a:p>
        </p:txBody>
      </p:sp>
      <p:sp>
        <p:nvSpPr>
          <p:cNvPr id="9" name="コンテンツ プレースホルダー 2"/>
          <p:cNvSpPr txBox="1">
            <a:spLocks/>
          </p:cNvSpPr>
          <p:nvPr/>
        </p:nvSpPr>
        <p:spPr>
          <a:xfrm>
            <a:off x="179511" y="1124744"/>
            <a:ext cx="8964489" cy="547260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30000"/>
              </a:lnSpc>
              <a:spcBef>
                <a:spcPts val="0"/>
              </a:spcBef>
              <a:buFont typeface="Wingdings" pitchFamily="2" charset="2"/>
              <a:buChar char="l"/>
            </a:pPr>
            <a:r>
              <a:rPr lang="ja-JP" altLang="en-US" sz="2000" dirty="0" smtClean="0"/>
              <a:t>日程：</a:t>
            </a:r>
            <a:r>
              <a:rPr lang="en-US" altLang="ja-JP" sz="2000" dirty="0" smtClean="0"/>
              <a:t>2017</a:t>
            </a:r>
            <a:r>
              <a:rPr lang="ja-JP" altLang="en-US" sz="2000" dirty="0" smtClean="0"/>
              <a:t>年</a:t>
            </a:r>
            <a:r>
              <a:rPr lang="en-US" altLang="ja-JP" sz="2000" dirty="0"/>
              <a:t>8</a:t>
            </a:r>
            <a:r>
              <a:rPr lang="ja-JP" altLang="en-US" sz="2000" dirty="0" smtClean="0"/>
              <a:t>月</a:t>
            </a:r>
            <a:r>
              <a:rPr lang="en-US" altLang="ja-JP" sz="2000" dirty="0" smtClean="0"/>
              <a:t>20</a:t>
            </a:r>
            <a:r>
              <a:rPr lang="ja-JP" altLang="en-US" sz="2000" dirty="0" smtClean="0"/>
              <a:t>日（日）～</a:t>
            </a:r>
            <a:r>
              <a:rPr lang="en-US" altLang="ja-JP" sz="2000" dirty="0"/>
              <a:t>8</a:t>
            </a:r>
            <a:r>
              <a:rPr lang="ja-JP" altLang="en-US" sz="2000" dirty="0" smtClean="0"/>
              <a:t>月</a:t>
            </a:r>
            <a:r>
              <a:rPr lang="en-US" altLang="ja-JP" sz="2000" dirty="0" smtClean="0"/>
              <a:t>22</a:t>
            </a:r>
            <a:r>
              <a:rPr lang="ja-JP" altLang="en-US" sz="2000" dirty="0" smtClean="0"/>
              <a:t>日（火）</a:t>
            </a:r>
            <a:endParaRPr lang="en-US" altLang="ja-JP" sz="2000" dirty="0" smtClean="0"/>
          </a:p>
          <a:p>
            <a:pPr>
              <a:lnSpc>
                <a:spcPct val="130000"/>
              </a:lnSpc>
              <a:spcBef>
                <a:spcPts val="0"/>
              </a:spcBef>
              <a:buFont typeface="Wingdings" pitchFamily="2" charset="2"/>
              <a:buChar char="l"/>
            </a:pPr>
            <a:r>
              <a:rPr lang="ja-JP" altLang="en-US" sz="2000" dirty="0" smtClean="0"/>
              <a:t>場所</a:t>
            </a:r>
            <a:r>
              <a:rPr lang="ja-JP" altLang="en-US" sz="2000" dirty="0" smtClean="0"/>
              <a:t>：東京（政策研究大学院大学）</a:t>
            </a:r>
            <a:endParaRPr lang="ja-JP" altLang="en-US" sz="2000" dirty="0" smtClean="0"/>
          </a:p>
          <a:p>
            <a:pPr>
              <a:lnSpc>
                <a:spcPct val="130000"/>
              </a:lnSpc>
              <a:spcBef>
                <a:spcPts val="0"/>
              </a:spcBef>
              <a:buFont typeface="Wingdings" pitchFamily="2" charset="2"/>
              <a:buChar char="l"/>
            </a:pPr>
            <a:r>
              <a:rPr lang="ja-JP" altLang="en-US" sz="2000" dirty="0" smtClean="0"/>
              <a:t>目的：当該分野の先端的な知見を得るとともに，様々な視点から検討する。問題分析や政策提言等のグループワークを通じて，得られた知識の応用力を高めるとともに，各拠点（政策大学院，東大，一橋大，九州大）の学生間の知的交流を促進する。</a:t>
            </a:r>
            <a:endParaRPr lang="en-US" altLang="ja-JP" sz="2000" dirty="0" smtClean="0"/>
          </a:p>
          <a:p>
            <a:pPr>
              <a:lnSpc>
                <a:spcPct val="130000"/>
              </a:lnSpc>
              <a:spcBef>
                <a:spcPts val="0"/>
              </a:spcBef>
              <a:buFont typeface="Wingdings" pitchFamily="2" charset="2"/>
              <a:buChar char="l"/>
            </a:pPr>
            <a:r>
              <a:rPr lang="ja-JP" altLang="en-US" sz="2000" dirty="0" smtClean="0"/>
              <a:t>内容：</a:t>
            </a:r>
            <a:endParaRPr lang="en-US" altLang="ja-JP" sz="2000" dirty="0" smtClean="0"/>
          </a:p>
          <a:p>
            <a:pPr marL="820738" indent="-457200">
              <a:lnSpc>
                <a:spcPct val="130000"/>
              </a:lnSpc>
              <a:spcBef>
                <a:spcPts val="0"/>
              </a:spcBef>
              <a:buFont typeface="+mj-lt"/>
              <a:buAutoNum type="arabicPeriod"/>
            </a:pPr>
            <a:r>
              <a:rPr lang="ja-JP" altLang="en-US" sz="2000" dirty="0" smtClean="0"/>
              <a:t>「</a:t>
            </a:r>
            <a:r>
              <a:rPr lang="ja-JP" altLang="en-US" sz="2000" dirty="0"/>
              <a:t>科学技術イノ ベーションと産業化</a:t>
            </a:r>
            <a:r>
              <a:rPr lang="en-US" altLang="ja-JP" sz="2000" dirty="0"/>
              <a:t>:</a:t>
            </a:r>
            <a:r>
              <a:rPr lang="ja-JP" altLang="en-US" sz="2000" dirty="0"/>
              <a:t>政策・規制・安全保障の視点から」と題し、科学技術イノベー ションをある地域において産業として実現するための政策に焦点を当てる予定で</a:t>
            </a:r>
            <a:r>
              <a:rPr lang="ja-JP" altLang="en-US" sz="2000" dirty="0" smtClean="0"/>
              <a:t>ある</a:t>
            </a:r>
            <a:r>
              <a:rPr lang="ja-JP" altLang="en-US" sz="2000" dirty="0"/>
              <a:t>。</a:t>
            </a:r>
          </a:p>
          <a:p>
            <a:pPr marL="820738" indent="-457200">
              <a:lnSpc>
                <a:spcPct val="130000"/>
              </a:lnSpc>
              <a:spcBef>
                <a:spcPts val="0"/>
              </a:spcBef>
              <a:buFont typeface="+mj-lt"/>
              <a:buAutoNum type="arabicPeriod"/>
            </a:pPr>
            <a:r>
              <a:rPr lang="ja-JP" altLang="en-US" sz="2000" dirty="0" smtClean="0"/>
              <a:t>講演と討議（海外研究者，行政機関担当者，関係機関実務者，政治家等）</a:t>
            </a:r>
          </a:p>
          <a:p>
            <a:pPr marL="820738" indent="-457200">
              <a:lnSpc>
                <a:spcPct val="130000"/>
              </a:lnSpc>
              <a:spcBef>
                <a:spcPts val="0"/>
              </a:spcBef>
              <a:buFont typeface="+mj-lt"/>
              <a:buAutoNum type="arabicPeriod"/>
            </a:pPr>
            <a:r>
              <a:rPr lang="ja-JP" altLang="en-US" sz="2000" dirty="0"/>
              <a:t>学生による研究・活動計画の発表と</a:t>
            </a:r>
            <a:r>
              <a:rPr lang="ja-JP" altLang="en-US" sz="2000" dirty="0" smtClean="0"/>
              <a:t>討議</a:t>
            </a:r>
            <a:endParaRPr lang="en-US" altLang="ja-JP" sz="2000" dirty="0"/>
          </a:p>
          <a:p>
            <a:pPr>
              <a:lnSpc>
                <a:spcPct val="130000"/>
              </a:lnSpc>
              <a:spcBef>
                <a:spcPts val="0"/>
              </a:spcBef>
              <a:buFont typeface="Wingdings" pitchFamily="2" charset="2"/>
              <a:buChar char="l"/>
            </a:pPr>
            <a:r>
              <a:rPr lang="en-US" altLang="ja-JP" sz="2000" dirty="0"/>
              <a:t>8</a:t>
            </a:r>
            <a:r>
              <a:rPr lang="ja-JP" altLang="en-US" sz="2000" dirty="0" smtClean="0"/>
              <a:t>月</a:t>
            </a:r>
            <a:r>
              <a:rPr lang="ja-JP" altLang="en-US" sz="2000" dirty="0" smtClean="0"/>
              <a:t>上旬</a:t>
            </a:r>
            <a:r>
              <a:rPr lang="ja-JP" altLang="en-US" sz="2000" dirty="0" smtClean="0"/>
              <a:t>に</a:t>
            </a:r>
            <a:r>
              <a:rPr lang="ja-JP" altLang="en-US" sz="2000" dirty="0" smtClean="0"/>
              <a:t>阪大と事前</a:t>
            </a:r>
            <a:r>
              <a:rPr lang="en-US" altLang="ja-JP" sz="2000" dirty="0" smtClean="0"/>
              <a:t>WS</a:t>
            </a:r>
            <a:r>
              <a:rPr lang="ja-JP" altLang="en-US" sz="2000" dirty="0" smtClean="0"/>
              <a:t>を開催 </a:t>
            </a:r>
            <a:r>
              <a:rPr lang="en-US" altLang="ja-JP" sz="2000" dirty="0" smtClean="0"/>
              <a:t>(</a:t>
            </a:r>
            <a:r>
              <a:rPr lang="ja-JP" altLang="en-US" sz="2000" dirty="0" smtClean="0"/>
              <a:t>阪大豊中</a:t>
            </a:r>
            <a:r>
              <a:rPr lang="ja-JP" altLang="en-US" sz="2000" dirty="0" smtClean="0"/>
              <a:t>キャンパス</a:t>
            </a:r>
            <a:r>
              <a:rPr lang="en-US" altLang="ja-JP" sz="2000" dirty="0" smtClean="0"/>
              <a:t>)</a:t>
            </a:r>
            <a:endParaRPr lang="en-US" altLang="ja-JP" sz="2000" dirty="0"/>
          </a:p>
        </p:txBody>
      </p:sp>
    </p:spTree>
    <p:extLst>
      <p:ext uri="{BB962C8B-B14F-4D97-AF65-F5344CB8AC3E}">
        <p14:creationId xmlns:p14="http://schemas.microsoft.com/office/powerpoint/2010/main" val="1075769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8" name="タイトル 10"/>
          <p:cNvSpPr txBox="1">
            <a:spLocks/>
          </p:cNvSpPr>
          <p:nvPr/>
        </p:nvSpPr>
        <p:spPr>
          <a:xfrm>
            <a:off x="251521" y="548680"/>
            <a:ext cx="7200800" cy="576064"/>
          </a:xfrm>
          <a:prstGeom prst="rect">
            <a:avLst/>
          </a:prstGeom>
        </p:spPr>
        <p:txBody>
          <a:bodyPr>
            <a:noAutofit/>
          </a:bodyPr>
          <a:lstStyle/>
          <a:p>
            <a:pPr lvl="0" algn="ctr">
              <a:spcBef>
                <a:spcPct val="0"/>
              </a:spcBef>
            </a:pP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cxnSp>
        <p:nvCxnSpPr>
          <p:cNvPr id="9" name="直線コネクタ 8"/>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タイトル 10"/>
          <p:cNvSpPr txBox="1">
            <a:spLocks/>
          </p:cNvSpPr>
          <p:nvPr/>
        </p:nvSpPr>
        <p:spPr>
          <a:xfrm>
            <a:off x="403921" y="548680"/>
            <a:ext cx="7200800" cy="576064"/>
          </a:xfrm>
          <a:prstGeom prst="rect">
            <a:avLst/>
          </a:prstGeom>
        </p:spPr>
        <p:txBody>
          <a:bodyPr>
            <a:noAutofit/>
          </a:bodyPr>
          <a:lstStyle/>
          <a:p>
            <a:pPr lvl="0" algn="ctr">
              <a:spcBef>
                <a:spcPct val="0"/>
              </a:spcBef>
            </a:pPr>
            <a:r>
              <a:rPr kumimoji="1" lang="ja-JP" altLang="en-US" sz="3600" i="0" u="none" strike="noStrike" kern="1200" cap="none" spc="0" normalizeH="0" baseline="0" noProof="0" dirty="0" smtClean="0">
                <a:ln>
                  <a:noFill/>
                </a:ln>
                <a:solidFill>
                  <a:schemeClr val="tx1"/>
                </a:solidFill>
                <a:effectLst/>
                <a:uLnTx/>
                <a:uFillTx/>
                <a:latin typeface="+mj-ea"/>
                <a:ea typeface="+mj-ea"/>
                <a:cs typeface="+mj-cs"/>
              </a:rPr>
              <a:t>研究プロジェクト（</a:t>
            </a:r>
            <a:r>
              <a:rPr kumimoji="1" lang="en-US" altLang="ja-JP" sz="3600" i="0" u="none" strike="noStrike" kern="1200" cap="none" spc="0" normalizeH="0" baseline="0" noProof="0" dirty="0" smtClean="0">
                <a:ln>
                  <a:noFill/>
                </a:ln>
                <a:solidFill>
                  <a:schemeClr val="tx1"/>
                </a:solidFill>
                <a:effectLst/>
                <a:uLnTx/>
                <a:uFillTx/>
                <a:latin typeface="+mj-ea"/>
                <a:ea typeface="+mj-ea"/>
                <a:cs typeface="+mj-cs"/>
              </a:rPr>
              <a:t>2</a:t>
            </a:r>
            <a:r>
              <a:rPr kumimoji="1" lang="ja-JP" altLang="en-US" sz="3600" i="0" u="none" strike="noStrike" kern="1200" cap="none" spc="0" normalizeH="0" baseline="0" noProof="0" dirty="0" smtClean="0">
                <a:ln>
                  <a:noFill/>
                </a:ln>
                <a:solidFill>
                  <a:schemeClr val="tx1"/>
                </a:solidFill>
                <a:effectLst/>
                <a:uLnTx/>
                <a:uFillTx/>
                <a:latin typeface="+mj-ea"/>
                <a:ea typeface="+mj-ea"/>
                <a:cs typeface="+mj-cs"/>
              </a:rPr>
              <a:t>年次）</a:t>
            </a: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sp>
        <p:nvSpPr>
          <p:cNvPr id="11" name="コンテンツ プレースホルダー 2"/>
          <p:cNvSpPr txBox="1">
            <a:spLocks/>
          </p:cNvSpPr>
          <p:nvPr/>
        </p:nvSpPr>
        <p:spPr>
          <a:xfrm>
            <a:off x="251520" y="1412776"/>
            <a:ext cx="8568952" cy="51125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30000"/>
              </a:lnSpc>
              <a:spcBef>
                <a:spcPts val="0"/>
              </a:spcBef>
              <a:buFont typeface="Wingdings" pitchFamily="2" charset="2"/>
              <a:buChar char="l"/>
            </a:pPr>
            <a:r>
              <a:rPr lang="ja-JP" altLang="en-US" sz="2400" dirty="0" smtClean="0"/>
              <a:t> </a:t>
            </a:r>
            <a:r>
              <a:rPr lang="ja-JP" altLang="en-US" sz="2400" dirty="0" smtClean="0">
                <a:solidFill>
                  <a:srgbClr val="FF0000"/>
                </a:solidFill>
              </a:rPr>
              <a:t>プログラム２年目</a:t>
            </a:r>
            <a:r>
              <a:rPr lang="ja-JP" altLang="en-US" sz="2400" dirty="0" smtClean="0"/>
              <a:t>に履修すること。</a:t>
            </a:r>
          </a:p>
          <a:p>
            <a:pPr>
              <a:lnSpc>
                <a:spcPct val="130000"/>
              </a:lnSpc>
              <a:spcBef>
                <a:spcPts val="0"/>
              </a:spcBef>
              <a:buFont typeface="Wingdings" pitchFamily="2" charset="2"/>
              <a:buChar char="l"/>
            </a:pPr>
            <a:r>
              <a:rPr lang="ja-JP" altLang="en-US" sz="2400" dirty="0" smtClean="0"/>
              <a:t>目的：公共的視点から科学技術と政策や社会とをつなぐ活動や成果物の作成を行うことにより，自らの専攻分野を生かしつつ，プログラムで学んだ知識やスキルを活用する能力を獲得する。</a:t>
            </a:r>
            <a:endParaRPr lang="en-US" altLang="ja-JP" sz="2400" dirty="0" smtClean="0"/>
          </a:p>
          <a:p>
            <a:pPr>
              <a:lnSpc>
                <a:spcPct val="130000"/>
              </a:lnSpc>
              <a:spcBef>
                <a:spcPts val="0"/>
              </a:spcBef>
              <a:buFont typeface="Wingdings" pitchFamily="2" charset="2"/>
              <a:buChar char="l"/>
            </a:pPr>
            <a:r>
              <a:rPr lang="ja-JP" altLang="en-US" sz="2400" dirty="0" smtClean="0"/>
              <a:t>科学技術イノベーション政策に関連する具体的なトピックと方法論を用いて，「政策のための科学」に関連する個人研究，もしくは共同研究のプロジェクトを実施し，</a:t>
            </a:r>
            <a:r>
              <a:rPr lang="ja-JP" altLang="en-US" sz="2400" dirty="0" smtClean="0">
                <a:solidFill>
                  <a:srgbClr val="FF0000"/>
                </a:solidFill>
              </a:rPr>
              <a:t>小論文・研究レポート（日英可）を作成</a:t>
            </a:r>
            <a:r>
              <a:rPr lang="ja-JP" altLang="en-US" sz="2400" dirty="0" smtClean="0"/>
              <a:t>する。それぞれの研究テーマや進捗に合わせ，プログラム関連教員による個別指導を中心に進める（内容に関しては、各自の専門の学位論文に関連したもので可）。</a:t>
            </a:r>
            <a:endParaRPr lang="en-US" altLang="ja-JP" sz="2400" dirty="0" smtClean="0"/>
          </a:p>
          <a:p>
            <a:pPr>
              <a:lnSpc>
                <a:spcPct val="130000"/>
              </a:lnSpc>
              <a:spcBef>
                <a:spcPts val="0"/>
              </a:spcBef>
              <a:buFont typeface="Wingdings" pitchFamily="2" charset="2"/>
              <a:buChar char="l"/>
            </a:pPr>
            <a:r>
              <a:rPr lang="ja-JP" altLang="en-US" sz="2400" dirty="0" smtClean="0"/>
              <a:t>進捗報告や</a:t>
            </a:r>
            <a:r>
              <a:rPr lang="ja-JP" altLang="en-US" sz="2400" dirty="0" smtClean="0">
                <a:solidFill>
                  <a:srgbClr val="FF0000"/>
                </a:solidFill>
              </a:rPr>
              <a:t>京大・阪大の合同発表会</a:t>
            </a:r>
            <a:r>
              <a:rPr lang="ja-JP" altLang="en-US" sz="2400" dirty="0" smtClean="0"/>
              <a:t>も実施する。</a:t>
            </a:r>
          </a:p>
          <a:p>
            <a:endParaRPr lang="ja-JP" altLang="en-US" sz="2000" dirty="0"/>
          </a:p>
        </p:txBody>
      </p:sp>
      <p:sp>
        <p:nvSpPr>
          <p:cNvPr id="12"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18</a:t>
            </a:fld>
            <a:endParaRPr kumimoji="1" lang="ja-JP" altLang="en-US" dirty="0">
              <a:solidFill>
                <a:schemeClr val="tx1"/>
              </a:solidFill>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0633" y="55393"/>
            <a:ext cx="1213367" cy="121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58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8" name="タイトル 10"/>
          <p:cNvSpPr txBox="1">
            <a:spLocks/>
          </p:cNvSpPr>
          <p:nvPr/>
        </p:nvSpPr>
        <p:spPr>
          <a:xfrm>
            <a:off x="251521" y="548680"/>
            <a:ext cx="7200800" cy="576064"/>
          </a:xfrm>
          <a:prstGeom prst="rect">
            <a:avLst/>
          </a:prstGeom>
        </p:spPr>
        <p:txBody>
          <a:bodyPr>
            <a:noAutofit/>
          </a:bodyPr>
          <a:lstStyle/>
          <a:p>
            <a:pPr lvl="0" algn="ctr">
              <a:spcBef>
                <a:spcPct val="0"/>
              </a:spcBef>
            </a:pP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cxnSp>
        <p:nvCxnSpPr>
          <p:cNvPr id="9" name="直線コネクタ 8"/>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タイトル 10"/>
          <p:cNvSpPr txBox="1">
            <a:spLocks/>
          </p:cNvSpPr>
          <p:nvPr/>
        </p:nvSpPr>
        <p:spPr>
          <a:xfrm>
            <a:off x="403921" y="548680"/>
            <a:ext cx="7200800" cy="576064"/>
          </a:xfrm>
          <a:prstGeom prst="rect">
            <a:avLst/>
          </a:prstGeom>
        </p:spPr>
        <p:txBody>
          <a:bodyPr>
            <a:noAutofit/>
          </a:bodyPr>
          <a:lstStyle/>
          <a:p>
            <a:pPr lvl="0" algn="ctr">
              <a:spcBef>
                <a:spcPct val="0"/>
              </a:spcBef>
            </a:pPr>
            <a:r>
              <a:rPr kumimoji="1" lang="ja-JP" altLang="en-US" sz="3600" i="0" u="none" strike="noStrike" kern="1200" cap="none" spc="0" normalizeH="0" baseline="0" noProof="0" dirty="0" smtClean="0">
                <a:ln>
                  <a:noFill/>
                </a:ln>
                <a:solidFill>
                  <a:schemeClr val="tx1"/>
                </a:solidFill>
                <a:effectLst/>
                <a:uLnTx/>
                <a:uFillTx/>
                <a:latin typeface="+mj-ea"/>
                <a:ea typeface="+mj-ea"/>
                <a:cs typeface="+mj-cs"/>
              </a:rPr>
              <a:t>研究の進め方</a:t>
            </a: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sp>
        <p:nvSpPr>
          <p:cNvPr id="11" name="コンテンツ プレースホルダー 2"/>
          <p:cNvSpPr txBox="1">
            <a:spLocks/>
          </p:cNvSpPr>
          <p:nvPr/>
        </p:nvSpPr>
        <p:spPr>
          <a:xfrm>
            <a:off x="251520" y="1412776"/>
            <a:ext cx="8568952" cy="51125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spcBef>
                <a:spcPts val="0"/>
              </a:spcBef>
              <a:buFont typeface="Wingdings" pitchFamily="2" charset="2"/>
              <a:buChar char="l"/>
            </a:pPr>
            <a:r>
              <a:rPr lang="ja-JP" altLang="en-US" sz="2600" dirty="0" smtClean="0"/>
              <a:t>社会課題の解決に向けて、科学的方法に基づいた</a:t>
            </a:r>
            <a:r>
              <a:rPr lang="en-US" altLang="ja-JP" sz="2600" dirty="0" smtClean="0"/>
              <a:t/>
            </a:r>
            <a:br>
              <a:rPr lang="en-US" altLang="ja-JP" sz="2600" dirty="0" smtClean="0"/>
            </a:br>
            <a:r>
              <a:rPr lang="ja-JP" altLang="en-US" sz="2600" dirty="0" smtClean="0">
                <a:solidFill>
                  <a:srgbClr val="FF0000"/>
                </a:solidFill>
              </a:rPr>
              <a:t>仮説検証型の研究の能力</a:t>
            </a:r>
            <a:r>
              <a:rPr lang="ja-JP" altLang="en-US" sz="2600" dirty="0" smtClean="0"/>
              <a:t>が必要。</a:t>
            </a:r>
            <a:endParaRPr lang="en-US" altLang="ja-JP" sz="2600" dirty="0" smtClean="0"/>
          </a:p>
          <a:p>
            <a:pPr>
              <a:lnSpc>
                <a:spcPct val="150000"/>
              </a:lnSpc>
              <a:spcBef>
                <a:spcPts val="0"/>
              </a:spcBef>
              <a:buFont typeface="Wingdings" pitchFamily="2" charset="2"/>
              <a:buChar char="l"/>
            </a:pPr>
            <a:r>
              <a:rPr lang="ja-JP" altLang="en-US" sz="2600" dirty="0" smtClean="0"/>
              <a:t>これまでの自分の分野での研究方法が、必ずしも他分野で通用するとは限らない 。</a:t>
            </a:r>
            <a:endParaRPr lang="en-US" altLang="ja-JP" sz="2600" dirty="0" smtClean="0"/>
          </a:p>
          <a:p>
            <a:pPr>
              <a:lnSpc>
                <a:spcPct val="150000"/>
              </a:lnSpc>
              <a:spcBef>
                <a:spcPts val="0"/>
              </a:spcBef>
              <a:buFont typeface="Wingdings" pitchFamily="2" charset="2"/>
              <a:buChar char="l"/>
            </a:pPr>
            <a:r>
              <a:rPr lang="ja-JP" altLang="en-US" sz="2600" dirty="0" smtClean="0"/>
              <a:t>科学的、分野横断的な研究の基礎能力を学ぶ機会として以下の授業を開講。</a:t>
            </a:r>
            <a:endParaRPr lang="en-US" altLang="ja-JP" sz="2600" dirty="0" smtClean="0"/>
          </a:p>
          <a:p>
            <a:pPr lvl="1">
              <a:lnSpc>
                <a:spcPct val="150000"/>
              </a:lnSpc>
              <a:spcBef>
                <a:spcPts val="0"/>
              </a:spcBef>
              <a:buFont typeface="Wingdings" pitchFamily="2" charset="2"/>
              <a:buChar char="l"/>
            </a:pPr>
            <a:r>
              <a:rPr lang="ja-JP" altLang="en-US" sz="2200" dirty="0" smtClean="0"/>
              <a:t>前期火</a:t>
            </a:r>
            <a:r>
              <a:rPr lang="en-US" altLang="ja-JP" sz="2200" dirty="0" smtClean="0"/>
              <a:t>5 </a:t>
            </a:r>
            <a:r>
              <a:rPr lang="ja-JP" altLang="en-US" sz="2200" dirty="0" smtClean="0"/>
              <a:t>学術情報リテラシー実践 </a:t>
            </a:r>
            <a:r>
              <a:rPr lang="en-US" altLang="ja-JP" sz="2200" dirty="0" smtClean="0"/>
              <a:t>(</a:t>
            </a:r>
            <a:r>
              <a:rPr lang="ja-JP" altLang="en-US" sz="2200" dirty="0" smtClean="0"/>
              <a:t>小山田教授</a:t>
            </a:r>
            <a:r>
              <a:rPr lang="en-US" altLang="ja-JP" sz="2200" dirty="0" smtClean="0"/>
              <a:t>)</a:t>
            </a:r>
          </a:p>
          <a:p>
            <a:pPr lvl="1">
              <a:lnSpc>
                <a:spcPct val="150000"/>
              </a:lnSpc>
              <a:spcBef>
                <a:spcPts val="0"/>
              </a:spcBef>
              <a:buFont typeface="Wingdings" pitchFamily="2" charset="2"/>
              <a:buChar char="l"/>
            </a:pPr>
            <a:r>
              <a:rPr lang="ja-JP" altLang="en-US" sz="2200" dirty="0" smtClean="0"/>
              <a:t>前期</a:t>
            </a:r>
            <a:r>
              <a:rPr lang="ja-JP" altLang="en-US" sz="2200" dirty="0" smtClean="0"/>
              <a:t>水</a:t>
            </a:r>
            <a:r>
              <a:rPr lang="en-US" altLang="ja-JP" sz="2200" dirty="0" smtClean="0"/>
              <a:t>1 </a:t>
            </a:r>
            <a:r>
              <a:rPr lang="ja-JP" altLang="en-US" sz="2200" dirty="0" smtClean="0"/>
              <a:t>政策のための研究方法論</a:t>
            </a:r>
            <a:r>
              <a:rPr lang="en-US" altLang="ja-JP" sz="2200" dirty="0" smtClean="0"/>
              <a:t>(</a:t>
            </a:r>
            <a:r>
              <a:rPr lang="ja-JP" altLang="en-US" sz="2200" dirty="0" smtClean="0"/>
              <a:t>ベッカー教授</a:t>
            </a:r>
            <a:r>
              <a:rPr lang="en-US" altLang="ja-JP" sz="2200" dirty="0" smtClean="0"/>
              <a:t>)</a:t>
            </a:r>
          </a:p>
          <a:p>
            <a:pPr lvl="1">
              <a:lnSpc>
                <a:spcPct val="150000"/>
              </a:lnSpc>
              <a:spcBef>
                <a:spcPts val="0"/>
              </a:spcBef>
              <a:buFont typeface="Wingdings" pitchFamily="2" charset="2"/>
              <a:buChar char="l"/>
            </a:pPr>
            <a:r>
              <a:rPr lang="ja-JP" altLang="en-US" sz="2200" dirty="0" smtClean="0"/>
              <a:t>後期火</a:t>
            </a:r>
            <a:r>
              <a:rPr lang="en-US" altLang="ja-JP" sz="2200" dirty="0" smtClean="0"/>
              <a:t>4 </a:t>
            </a:r>
            <a:r>
              <a:rPr lang="ja-JP" altLang="en-US" sz="2200" dirty="0" smtClean="0"/>
              <a:t>可視化シミュレーション学 </a:t>
            </a:r>
            <a:r>
              <a:rPr lang="en-US" altLang="ja-JP" sz="2200" dirty="0" smtClean="0"/>
              <a:t>(</a:t>
            </a:r>
            <a:r>
              <a:rPr lang="ja-JP" altLang="en-US" sz="2200" dirty="0" smtClean="0"/>
              <a:t>小山田教授</a:t>
            </a:r>
            <a:r>
              <a:rPr lang="en-US" altLang="ja-JP" sz="2200" dirty="0" smtClean="0"/>
              <a:t>)</a:t>
            </a:r>
            <a:endParaRPr lang="ja-JP" altLang="en-US" sz="2200" dirty="0" smtClean="0"/>
          </a:p>
          <a:p>
            <a:endParaRPr lang="ja-JP" altLang="en-US" sz="2600"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44625"/>
            <a:ext cx="1224135"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227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4625"/>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11" name="タイトル 10"/>
          <p:cNvSpPr>
            <a:spLocks noGrp="1"/>
          </p:cNvSpPr>
          <p:nvPr>
            <p:ph type="title"/>
          </p:nvPr>
        </p:nvSpPr>
        <p:spPr>
          <a:xfrm>
            <a:off x="251521" y="620688"/>
            <a:ext cx="7200800" cy="576064"/>
          </a:xfrm>
        </p:spPr>
        <p:txBody>
          <a:bodyPr>
            <a:noAutofit/>
          </a:bodyPr>
          <a:lstStyle/>
          <a:p>
            <a:r>
              <a:rPr kumimoji="1" lang="ja-JP" altLang="en-US" sz="3600" dirty="0" smtClean="0"/>
              <a:t>本日の</a:t>
            </a:r>
            <a:r>
              <a:rPr kumimoji="1" lang="en-US" altLang="ja-JP" sz="3600" dirty="0" smtClean="0"/>
              <a:t>Agenda</a:t>
            </a:r>
            <a:endParaRPr kumimoji="1" lang="ja-JP" altLang="en-US" sz="3600" dirty="0"/>
          </a:p>
        </p:txBody>
      </p:sp>
      <p:cxnSp>
        <p:nvCxnSpPr>
          <p:cNvPr id="13" name="直線コネクタ 12"/>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2</a:t>
            </a:fld>
            <a:endParaRPr kumimoji="1" lang="ja-JP" altLang="en-US" dirty="0">
              <a:solidFill>
                <a:schemeClr val="tx1"/>
              </a:solidFill>
            </a:endParaRPr>
          </a:p>
        </p:txBody>
      </p:sp>
      <p:sp>
        <p:nvSpPr>
          <p:cNvPr id="9" name="コンテンツ プレースホルダー 2"/>
          <p:cNvSpPr>
            <a:spLocks noGrp="1"/>
          </p:cNvSpPr>
          <p:nvPr>
            <p:ph idx="1"/>
          </p:nvPr>
        </p:nvSpPr>
        <p:spPr/>
        <p:txBody>
          <a:bodyPr>
            <a:normAutofit lnSpcReduction="10000"/>
          </a:bodyPr>
          <a:lstStyle/>
          <a:p>
            <a:pPr>
              <a:buNone/>
            </a:pPr>
            <a:r>
              <a:rPr lang="en-US" altLang="ja-JP" sz="2800" dirty="0" smtClean="0">
                <a:latin typeface="+mn-ea"/>
              </a:rPr>
              <a:t>18:15		Welcome</a:t>
            </a:r>
            <a:endParaRPr lang="ja-JP" altLang="ja-JP" sz="2800" dirty="0" smtClean="0">
              <a:latin typeface="+mn-ea"/>
            </a:endParaRPr>
          </a:p>
          <a:p>
            <a:pPr>
              <a:buNone/>
            </a:pPr>
            <a:r>
              <a:rPr lang="en-US" altLang="ja-JP" sz="2800" dirty="0" smtClean="0">
                <a:latin typeface="+mn-ea"/>
              </a:rPr>
              <a:t>18:15-18:40	</a:t>
            </a:r>
            <a:r>
              <a:rPr lang="ja-JP" altLang="ja-JP" sz="2800" dirty="0" smtClean="0">
                <a:latin typeface="+mn-ea"/>
              </a:rPr>
              <a:t>政策のための科学プログラム</a:t>
            </a:r>
            <a:r>
              <a:rPr lang="ja-JP" altLang="en-US" sz="2800" dirty="0" smtClean="0">
                <a:latin typeface="+mn-ea"/>
              </a:rPr>
              <a:t>への参加</a:t>
            </a:r>
            <a:endParaRPr lang="en-US" altLang="ja-JP" sz="2800" dirty="0" smtClean="0">
              <a:latin typeface="+mn-ea"/>
            </a:endParaRPr>
          </a:p>
          <a:p>
            <a:pPr>
              <a:buNone/>
            </a:pPr>
            <a:r>
              <a:rPr lang="en-US" altLang="ja-JP" sz="2800" dirty="0" smtClean="0">
                <a:latin typeface="+mn-ea"/>
              </a:rPr>
              <a:t>								</a:t>
            </a:r>
            <a:r>
              <a:rPr lang="ja-JP" altLang="ja-JP" sz="2800" dirty="0" smtClean="0">
                <a:latin typeface="+mn-ea"/>
              </a:rPr>
              <a:t>（川上教授）</a:t>
            </a:r>
            <a:endParaRPr lang="en-US" altLang="ja-JP" sz="2800" dirty="0" smtClean="0">
              <a:latin typeface="+mn-ea"/>
            </a:endParaRPr>
          </a:p>
          <a:p>
            <a:pPr marL="2246313" indent="268288">
              <a:buFont typeface="ＭＳ Ｐゴシック" pitchFamily="50" charset="-128"/>
              <a:buChar char="-"/>
            </a:pPr>
            <a:r>
              <a:rPr lang="ja-JP" altLang="en-US" sz="2800" dirty="0" smtClean="0">
                <a:latin typeface="+mn-ea"/>
              </a:rPr>
              <a:t>プログラム概要</a:t>
            </a:r>
            <a:endParaRPr lang="en-US" altLang="ja-JP" sz="2800" dirty="0" smtClean="0">
              <a:latin typeface="+mn-ea"/>
            </a:endParaRPr>
          </a:p>
          <a:p>
            <a:pPr marL="2246313" indent="268288">
              <a:buFont typeface="ＭＳ Ｐゴシック" pitchFamily="50" charset="-128"/>
              <a:buChar char="-"/>
            </a:pPr>
            <a:r>
              <a:rPr lang="ja-JP" altLang="en-US" sz="2800" dirty="0" smtClean="0">
                <a:latin typeface="+mn-ea"/>
              </a:rPr>
              <a:t>履修方法</a:t>
            </a:r>
            <a:endParaRPr lang="en-US" altLang="ja-JP" sz="2800" dirty="0" smtClean="0">
              <a:latin typeface="+mn-ea"/>
            </a:endParaRPr>
          </a:p>
          <a:p>
            <a:pPr marL="2246313" indent="268288">
              <a:buFont typeface="ＭＳ Ｐゴシック" pitchFamily="50" charset="-128"/>
              <a:buChar char="-"/>
            </a:pPr>
            <a:r>
              <a:rPr lang="ja-JP" altLang="en-US" sz="2800" dirty="0" smtClean="0">
                <a:latin typeface="+mn-ea"/>
              </a:rPr>
              <a:t>プログラム申し込み方法</a:t>
            </a:r>
            <a:endParaRPr lang="ja-JP" altLang="ja-JP" sz="2800" dirty="0" smtClean="0">
              <a:latin typeface="+mn-ea"/>
            </a:endParaRPr>
          </a:p>
          <a:p>
            <a:pPr>
              <a:buNone/>
            </a:pPr>
            <a:r>
              <a:rPr lang="en-US" altLang="ja-JP" sz="2800" dirty="0" smtClean="0">
                <a:latin typeface="+mn-ea"/>
              </a:rPr>
              <a:t>18:40-19</a:t>
            </a:r>
            <a:r>
              <a:rPr lang="ja-JP" altLang="en-US" sz="2800" dirty="0" smtClean="0">
                <a:latin typeface="+mn-ea"/>
              </a:rPr>
              <a:t>：</a:t>
            </a:r>
            <a:r>
              <a:rPr lang="en-US" altLang="ja-JP" sz="2800" dirty="0" smtClean="0">
                <a:latin typeface="+mn-ea"/>
              </a:rPr>
              <a:t>00</a:t>
            </a:r>
            <a:r>
              <a:rPr lang="ja-JP" altLang="en-US" sz="2800" dirty="0">
                <a:latin typeface="+mn-ea"/>
              </a:rPr>
              <a:t> </a:t>
            </a:r>
            <a:r>
              <a:rPr lang="ja-JP" altLang="ja-JP" sz="2800" dirty="0" smtClean="0">
                <a:latin typeface="+mn-ea"/>
              </a:rPr>
              <a:t>参画教員からのメッセージ</a:t>
            </a:r>
            <a:r>
              <a:rPr lang="ja-JP" altLang="en-US" sz="2800" dirty="0" smtClean="0">
                <a:latin typeface="+mn-ea"/>
              </a:rPr>
              <a:t>（参画教員）</a:t>
            </a:r>
            <a:endParaRPr lang="ja-JP" altLang="ja-JP" sz="2800" dirty="0" smtClean="0">
              <a:latin typeface="+mn-ea"/>
            </a:endParaRPr>
          </a:p>
          <a:p>
            <a:pPr>
              <a:buNone/>
            </a:pPr>
            <a:r>
              <a:rPr lang="en-US" altLang="ja-JP" sz="2800" dirty="0" smtClean="0">
                <a:latin typeface="+mn-ea"/>
              </a:rPr>
              <a:t>19:00-19:15</a:t>
            </a:r>
            <a:r>
              <a:rPr lang="ja-JP" altLang="en-US" sz="2800" dirty="0" smtClean="0">
                <a:latin typeface="+mn-ea"/>
              </a:rPr>
              <a:t>　</a:t>
            </a:r>
            <a:r>
              <a:rPr lang="en-US" altLang="ja-JP" sz="2800" dirty="0" smtClean="0">
                <a:latin typeface="+mn-ea"/>
              </a:rPr>
              <a:t>Q&amp;A</a:t>
            </a:r>
          </a:p>
          <a:p>
            <a:pPr>
              <a:buNone/>
            </a:pPr>
            <a:r>
              <a:rPr lang="en-US" altLang="ja-JP" sz="2800" dirty="0" smtClean="0">
                <a:latin typeface="+mn-ea"/>
              </a:rPr>
              <a:t>19:15           Closing</a:t>
            </a:r>
            <a:endParaRPr lang="ja-JP" altLang="ja-JP" sz="2800" dirty="0">
              <a:latin typeface="+mn-ea"/>
            </a:endParaRPr>
          </a:p>
        </p:txBody>
      </p:sp>
    </p:spTree>
    <p:extLst>
      <p:ext uri="{BB962C8B-B14F-4D97-AF65-F5344CB8AC3E}">
        <p14:creationId xmlns:p14="http://schemas.microsoft.com/office/powerpoint/2010/main" val="3427967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8" name="タイトル 10"/>
          <p:cNvSpPr txBox="1">
            <a:spLocks/>
          </p:cNvSpPr>
          <p:nvPr/>
        </p:nvSpPr>
        <p:spPr>
          <a:xfrm>
            <a:off x="251521" y="548680"/>
            <a:ext cx="7200800" cy="576064"/>
          </a:xfrm>
          <a:prstGeom prst="rect">
            <a:avLst/>
          </a:prstGeom>
        </p:spPr>
        <p:txBody>
          <a:bodyPr>
            <a:noAutofit/>
          </a:bodyPr>
          <a:lstStyle/>
          <a:p>
            <a:pPr lvl="0" algn="ctr">
              <a:spcBef>
                <a:spcPct val="0"/>
              </a:spcBef>
            </a:pP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cxnSp>
        <p:nvCxnSpPr>
          <p:cNvPr id="9" name="直線コネクタ 8"/>
          <p:cNvCxnSpPr/>
          <p:nvPr/>
        </p:nvCxnSpPr>
        <p:spPr>
          <a:xfrm>
            <a:off x="251520" y="1193977"/>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タイトル 10"/>
          <p:cNvSpPr txBox="1">
            <a:spLocks/>
          </p:cNvSpPr>
          <p:nvPr/>
        </p:nvSpPr>
        <p:spPr>
          <a:xfrm>
            <a:off x="325263" y="440526"/>
            <a:ext cx="7200800" cy="576064"/>
          </a:xfrm>
          <a:prstGeom prst="rect">
            <a:avLst/>
          </a:prstGeom>
        </p:spPr>
        <p:txBody>
          <a:bodyPr>
            <a:noAutofit/>
          </a:bodyPr>
          <a:lstStyle/>
          <a:p>
            <a:pPr lvl="0" algn="ctr">
              <a:spcBef>
                <a:spcPct val="0"/>
              </a:spcBef>
            </a:pPr>
            <a:r>
              <a:rPr kumimoji="1" lang="ja-JP" altLang="en-US" sz="3600" i="0" u="none" strike="noStrike" kern="1200" cap="none" spc="0" normalizeH="0" baseline="0" noProof="0" dirty="0" smtClean="0">
                <a:ln>
                  <a:noFill/>
                </a:ln>
                <a:solidFill>
                  <a:schemeClr val="tx1"/>
                </a:solidFill>
                <a:effectLst/>
                <a:uLnTx/>
                <a:uFillTx/>
                <a:latin typeface="+mj-ea"/>
                <a:ea typeface="+mj-ea"/>
                <a:cs typeface="+mj-cs"/>
              </a:rPr>
              <a:t>前期講義科目一覧</a:t>
            </a: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sp>
        <p:nvSpPr>
          <p:cNvPr id="17"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20</a:t>
            </a:fld>
            <a:endParaRPr kumimoji="1" lang="ja-JP" altLang="en-US" dirty="0">
              <a:solidFill>
                <a:schemeClr val="tx1"/>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221669856"/>
              </p:ext>
            </p:extLst>
          </p:nvPr>
        </p:nvGraphicFramePr>
        <p:xfrm>
          <a:off x="455811" y="1373134"/>
          <a:ext cx="8376393" cy="4190682"/>
        </p:xfrm>
        <a:graphic>
          <a:graphicData uri="http://schemas.openxmlformats.org/drawingml/2006/table">
            <a:tbl>
              <a:tblPr firstRow="1" firstCol="1" bandRow="1"/>
              <a:tblGrid>
                <a:gridCol w="626755"/>
                <a:gridCol w="1282262"/>
                <a:gridCol w="1722334"/>
                <a:gridCol w="1604388"/>
                <a:gridCol w="1838384"/>
                <a:gridCol w="1302270"/>
              </a:tblGrid>
              <a:tr h="482828">
                <a:tc>
                  <a:txBody>
                    <a:bodyPr/>
                    <a:lstStyle/>
                    <a:p>
                      <a:pPr algn="ctr">
                        <a:lnSpc>
                          <a:spcPct val="100000"/>
                        </a:lnSpc>
                        <a:spcAft>
                          <a:spcPts val="0"/>
                        </a:spcAft>
                      </a:pPr>
                      <a:r>
                        <a:rPr lang="ja-JP" sz="1200" b="1" kern="0" dirty="0">
                          <a:solidFill>
                            <a:srgbClr val="FFFFFF"/>
                          </a:solidFill>
                          <a:effectLst/>
                          <a:latin typeface="Century" charset="0"/>
                          <a:ea typeface="ＭＳ Ｐゴシック" charset="-128"/>
                          <a:cs typeface="Times New Roman" charset="0"/>
                        </a:rPr>
                        <a:t>前期</a:t>
                      </a:r>
                      <a:endParaRPr lang="ja-JP" sz="1900" kern="100" dirty="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c>
                  <a:txBody>
                    <a:bodyPr/>
                    <a:lstStyle/>
                    <a:p>
                      <a:pPr algn="ctr">
                        <a:lnSpc>
                          <a:spcPct val="100000"/>
                        </a:lnSpc>
                        <a:spcAft>
                          <a:spcPts val="0"/>
                        </a:spcAft>
                      </a:pPr>
                      <a:r>
                        <a:rPr lang="ja-JP" sz="1200" b="1" kern="0" dirty="0">
                          <a:solidFill>
                            <a:srgbClr val="FFFFFF"/>
                          </a:solidFill>
                          <a:effectLst/>
                          <a:latin typeface="Century" charset="0"/>
                          <a:ea typeface="ＭＳ Ｐゴシック" charset="-128"/>
                          <a:cs typeface="Times New Roman" charset="0"/>
                        </a:rPr>
                        <a:t>月</a:t>
                      </a:r>
                      <a:endParaRPr lang="ja-JP" sz="1900" kern="100" dirty="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c>
                  <a:txBody>
                    <a:bodyPr/>
                    <a:lstStyle/>
                    <a:p>
                      <a:pPr algn="ctr">
                        <a:lnSpc>
                          <a:spcPct val="100000"/>
                        </a:lnSpc>
                        <a:spcAft>
                          <a:spcPts val="0"/>
                        </a:spcAft>
                      </a:pPr>
                      <a:r>
                        <a:rPr lang="ja-JP" sz="1200" b="1" kern="0">
                          <a:solidFill>
                            <a:srgbClr val="FFFFFF"/>
                          </a:solidFill>
                          <a:effectLst/>
                          <a:latin typeface="Century" charset="0"/>
                          <a:ea typeface="ＭＳ Ｐゴシック" charset="-128"/>
                          <a:cs typeface="Times New Roman" charset="0"/>
                        </a:rPr>
                        <a:t>火</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c>
                  <a:txBody>
                    <a:bodyPr/>
                    <a:lstStyle/>
                    <a:p>
                      <a:pPr algn="ctr">
                        <a:lnSpc>
                          <a:spcPct val="100000"/>
                        </a:lnSpc>
                        <a:spcAft>
                          <a:spcPts val="0"/>
                        </a:spcAft>
                      </a:pPr>
                      <a:r>
                        <a:rPr lang="ja-JP" sz="1200" b="1" kern="0">
                          <a:solidFill>
                            <a:srgbClr val="FFFFFF"/>
                          </a:solidFill>
                          <a:effectLst/>
                          <a:latin typeface="Century" charset="0"/>
                          <a:ea typeface="ＭＳ Ｐゴシック" charset="-128"/>
                          <a:cs typeface="Times New Roman" charset="0"/>
                        </a:rPr>
                        <a:t>水</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c>
                  <a:txBody>
                    <a:bodyPr/>
                    <a:lstStyle/>
                    <a:p>
                      <a:pPr algn="ctr">
                        <a:lnSpc>
                          <a:spcPct val="100000"/>
                        </a:lnSpc>
                        <a:spcAft>
                          <a:spcPts val="0"/>
                        </a:spcAft>
                      </a:pPr>
                      <a:r>
                        <a:rPr lang="ja-JP" sz="1200" b="1" kern="0">
                          <a:solidFill>
                            <a:srgbClr val="FFFFFF"/>
                          </a:solidFill>
                          <a:effectLst/>
                          <a:latin typeface="Century" charset="0"/>
                          <a:ea typeface="ＭＳ Ｐゴシック" charset="-128"/>
                          <a:cs typeface="Times New Roman" charset="0"/>
                        </a:rPr>
                        <a:t>木</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c>
                  <a:txBody>
                    <a:bodyPr/>
                    <a:lstStyle/>
                    <a:p>
                      <a:pPr algn="ctr">
                        <a:lnSpc>
                          <a:spcPct val="100000"/>
                        </a:lnSpc>
                        <a:spcAft>
                          <a:spcPts val="0"/>
                        </a:spcAft>
                      </a:pPr>
                      <a:r>
                        <a:rPr lang="ja-JP" sz="1200" b="1" kern="0">
                          <a:solidFill>
                            <a:srgbClr val="FFFFFF"/>
                          </a:solidFill>
                          <a:effectLst/>
                          <a:latin typeface="Century" charset="0"/>
                          <a:ea typeface="ＭＳ Ｐゴシック" charset="-128"/>
                          <a:cs typeface="Times New Roman" charset="0"/>
                        </a:rPr>
                        <a:t>金</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r>
              <a:tr h="628225">
                <a:tc>
                  <a:txBody>
                    <a:bodyPr/>
                    <a:lstStyle/>
                    <a:p>
                      <a:pPr algn="ctr">
                        <a:lnSpc>
                          <a:spcPct val="100000"/>
                        </a:lnSpc>
                        <a:spcAft>
                          <a:spcPts val="0"/>
                        </a:spcAft>
                      </a:pPr>
                      <a:r>
                        <a:rPr lang="en-US" sz="1200" kern="0">
                          <a:solidFill>
                            <a:srgbClr val="000000"/>
                          </a:solidFill>
                          <a:effectLst/>
                          <a:latin typeface="ＭＳ Ｐゴシック" charset="-128"/>
                          <a:ea typeface="ＭＳ 明朝" charset="-128"/>
                          <a:cs typeface="Times New Roman" charset="0"/>
                        </a:rPr>
                        <a:t>1</a:t>
                      </a:r>
                      <a:r>
                        <a:rPr lang="ja-JP" sz="1200" kern="0">
                          <a:solidFill>
                            <a:srgbClr val="000000"/>
                          </a:solidFill>
                          <a:effectLst/>
                          <a:latin typeface="Century" charset="0"/>
                          <a:ea typeface="ＭＳ Ｐゴシック" charset="-128"/>
                          <a:cs typeface="Times New Roman" charset="0"/>
                        </a:rPr>
                        <a:t>限</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DCE6F1"/>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政策のための研究方法論（２）</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現代社会と科学技術入門（１</a:t>
                      </a:r>
                      <a:r>
                        <a:rPr lang="ja-JP" sz="1200" kern="0" dirty="0" smtClean="0">
                          <a:solidFill>
                            <a:srgbClr val="000000"/>
                          </a:solidFill>
                          <a:effectLst/>
                          <a:latin typeface="Century" charset="0"/>
                          <a:ea typeface="ＭＳ Ｐゴシック" charset="-128"/>
                          <a:cs typeface="Times New Roman" charset="0"/>
                        </a:rPr>
                        <a:t>）</a:t>
                      </a:r>
                      <a:r>
                        <a:rPr lang="en-US" altLang="ja-JP" sz="1200" kern="0" dirty="0" smtClean="0">
                          <a:solidFill>
                            <a:srgbClr val="000000"/>
                          </a:solidFill>
                          <a:effectLst/>
                          <a:latin typeface="Century" charset="0"/>
                          <a:ea typeface="ＭＳ Ｐゴシック" charset="-128"/>
                          <a:cs typeface="Times New Roman" charset="0"/>
                        </a:rPr>
                        <a:t>※5</a:t>
                      </a:r>
                      <a:r>
                        <a:rPr lang="ja-JP" altLang="en-US" sz="1200" kern="0" dirty="0" smtClean="0">
                          <a:solidFill>
                            <a:srgbClr val="000000"/>
                          </a:solidFill>
                          <a:effectLst/>
                          <a:latin typeface="Century" charset="0"/>
                          <a:ea typeface="ＭＳ Ｐゴシック" charset="-128"/>
                          <a:cs typeface="Times New Roman" charset="0"/>
                        </a:rPr>
                        <a:t>月</a:t>
                      </a:r>
                      <a:r>
                        <a:rPr lang="en-US" altLang="ja-JP" sz="1200" kern="0" dirty="0" smtClean="0">
                          <a:solidFill>
                            <a:srgbClr val="000000"/>
                          </a:solidFill>
                          <a:effectLst/>
                          <a:latin typeface="Century" charset="0"/>
                          <a:ea typeface="ＭＳ Ｐゴシック" charset="-128"/>
                          <a:cs typeface="Times New Roman" charset="0"/>
                        </a:rPr>
                        <a:t>12</a:t>
                      </a:r>
                      <a:r>
                        <a:rPr lang="ja-JP" altLang="en-US" sz="1200" kern="0" dirty="0" smtClean="0">
                          <a:solidFill>
                            <a:srgbClr val="000000"/>
                          </a:solidFill>
                          <a:effectLst/>
                          <a:latin typeface="Century" charset="0"/>
                          <a:ea typeface="ＭＳ Ｐゴシック" charset="-128"/>
                          <a:cs typeface="Times New Roman" charset="0"/>
                        </a:rPr>
                        <a:t>日より</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chemeClr val="accent2">
                        <a:lumMod val="40000"/>
                        <a:lumOff val="60000"/>
                      </a:schemeClr>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r>
              <a:tr h="965365">
                <a:tc>
                  <a:txBody>
                    <a:bodyPr/>
                    <a:lstStyle/>
                    <a:p>
                      <a:pPr algn="ctr">
                        <a:lnSpc>
                          <a:spcPct val="100000"/>
                        </a:lnSpc>
                        <a:spcAft>
                          <a:spcPts val="0"/>
                        </a:spcAft>
                      </a:pPr>
                      <a:r>
                        <a:rPr lang="en-US" sz="1200" kern="0">
                          <a:solidFill>
                            <a:srgbClr val="000000"/>
                          </a:solidFill>
                          <a:effectLst/>
                          <a:latin typeface="ＭＳ Ｐゴシック" charset="-128"/>
                          <a:ea typeface="ＭＳ 明朝" charset="-128"/>
                          <a:cs typeface="Times New Roman" charset="0"/>
                        </a:rPr>
                        <a:t>2</a:t>
                      </a:r>
                      <a:r>
                        <a:rPr lang="ja-JP" sz="1200" kern="0">
                          <a:solidFill>
                            <a:srgbClr val="000000"/>
                          </a:solidFill>
                          <a:effectLst/>
                          <a:latin typeface="Century" charset="0"/>
                          <a:ea typeface="ＭＳ Ｐゴシック" charset="-128"/>
                          <a:cs typeface="Times New Roman" charset="0"/>
                        </a:rPr>
                        <a:t>限</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DCE6F1"/>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　</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　</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altLang="en-US" sz="1200" kern="0" dirty="0">
                        <a:solidFill>
                          <a:srgbClr val="000000"/>
                        </a:solidFill>
                        <a:effectLst/>
                        <a:latin typeface="Century" charset="0"/>
                        <a:ea typeface="ＭＳ Ｐゴシック"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r>
              <a:tr h="668593">
                <a:tc>
                  <a:txBody>
                    <a:bodyPr/>
                    <a:lstStyle/>
                    <a:p>
                      <a:pPr algn="ctr">
                        <a:lnSpc>
                          <a:spcPct val="100000"/>
                        </a:lnSpc>
                        <a:spcAft>
                          <a:spcPts val="0"/>
                        </a:spcAft>
                      </a:pPr>
                      <a:r>
                        <a:rPr lang="en-US" sz="1200" kern="0">
                          <a:solidFill>
                            <a:srgbClr val="000000"/>
                          </a:solidFill>
                          <a:effectLst/>
                          <a:latin typeface="ＭＳ Ｐゴシック" charset="-128"/>
                          <a:ea typeface="ＭＳ 明朝" charset="-128"/>
                          <a:cs typeface="Times New Roman" charset="0"/>
                        </a:rPr>
                        <a:t>3</a:t>
                      </a:r>
                      <a:r>
                        <a:rPr lang="ja-JP" sz="1200" kern="0">
                          <a:solidFill>
                            <a:srgbClr val="000000"/>
                          </a:solidFill>
                          <a:effectLst/>
                          <a:latin typeface="Century" charset="0"/>
                          <a:ea typeface="ＭＳ Ｐゴシック" charset="-128"/>
                          <a:cs typeface="Times New Roman" charset="0"/>
                        </a:rPr>
                        <a:t>限</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DCE6F1"/>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技術倫理と技術経営（２</a:t>
                      </a:r>
                      <a:r>
                        <a:rPr lang="ja-JP" sz="1200" kern="0" dirty="0" smtClean="0">
                          <a:solidFill>
                            <a:srgbClr val="000000"/>
                          </a:solidFill>
                          <a:effectLst/>
                          <a:latin typeface="Century" charset="0"/>
                          <a:ea typeface="ＭＳ Ｐゴシック" charset="-128"/>
                          <a:cs typeface="Times New Roman" charset="0"/>
                        </a:rPr>
                        <a:t>）</a:t>
                      </a:r>
                      <a:r>
                        <a:rPr lang="ja-JP" altLang="en-US" sz="1200" kern="0" dirty="0" smtClean="0">
                          <a:solidFill>
                            <a:srgbClr val="000000"/>
                          </a:solidFill>
                          <a:effectLst/>
                          <a:latin typeface="Century" charset="0"/>
                          <a:ea typeface="ＭＳ Ｐゴシック" charset="-128"/>
                          <a:cs typeface="Times New Roman" charset="0"/>
                        </a:rPr>
                        <a:t>医療経済学</a:t>
                      </a:r>
                      <a:r>
                        <a:rPr lang="en-GB" altLang="ja-JP" sz="1200" kern="0" dirty="0" smtClean="0">
                          <a:solidFill>
                            <a:srgbClr val="000000"/>
                          </a:solidFill>
                          <a:effectLst/>
                          <a:latin typeface="Century" charset="0"/>
                          <a:ea typeface="ＭＳ Ｐゴシック" charset="-128"/>
                          <a:cs typeface="Times New Roman" charset="0"/>
                        </a:rPr>
                        <a:t>A</a:t>
                      </a:r>
                      <a:r>
                        <a:rPr lang="ja-JP" altLang="en-GB" sz="1200" kern="0" dirty="0" smtClean="0">
                          <a:solidFill>
                            <a:srgbClr val="000000"/>
                          </a:solidFill>
                          <a:effectLst/>
                          <a:latin typeface="Century" charset="0"/>
                          <a:ea typeface="ＭＳ Ｐゴシック" charset="-128"/>
                          <a:cs typeface="Times New Roman" charset="0"/>
                        </a:rPr>
                        <a:t>（２：</a:t>
                      </a:r>
                      <a:r>
                        <a:rPr lang="ja-JP" altLang="en-US" sz="1200" kern="0" dirty="0" smtClean="0">
                          <a:solidFill>
                            <a:srgbClr val="000000"/>
                          </a:solidFill>
                          <a:effectLst/>
                          <a:latin typeface="Century" charset="0"/>
                          <a:ea typeface="ＭＳ Ｐゴシック" charset="-128"/>
                          <a:cs typeface="Times New Roman" charset="0"/>
                        </a:rPr>
                        <a:t>隔週）</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疫学</a:t>
                      </a:r>
                      <a:r>
                        <a:rPr lang="en-US" sz="1200" kern="0" dirty="0">
                          <a:solidFill>
                            <a:srgbClr val="000000"/>
                          </a:solidFill>
                          <a:effectLst/>
                          <a:latin typeface="Century" charset="0"/>
                          <a:ea typeface="ＭＳ Ｐゴシック" charset="-128"/>
                          <a:cs typeface="Times New Roman" charset="0"/>
                        </a:rPr>
                        <a:t>I</a:t>
                      </a:r>
                      <a:r>
                        <a:rPr lang="ja-JP" sz="1200" kern="0" dirty="0">
                          <a:solidFill>
                            <a:srgbClr val="000000"/>
                          </a:solidFill>
                          <a:effectLst/>
                          <a:latin typeface="Century" charset="0"/>
                          <a:ea typeface="ＭＳ Ｐゴシック" charset="-128"/>
                          <a:cs typeface="Times New Roman" charset="0"/>
                        </a:rPr>
                        <a:t>（疫学入門）</a:t>
                      </a:r>
                      <a:r>
                        <a:rPr lang="ja-JP" sz="1200" kern="0" dirty="0" smtClean="0">
                          <a:solidFill>
                            <a:srgbClr val="000000"/>
                          </a:solidFill>
                          <a:effectLst/>
                          <a:latin typeface="Century" charset="0"/>
                          <a:ea typeface="ＭＳ Ｐゴシック" charset="-128"/>
                          <a:cs typeface="Times New Roman" charset="0"/>
                        </a:rPr>
                        <a:t>（</a:t>
                      </a:r>
                      <a:r>
                        <a:rPr lang="en-US" altLang="ja-JP" sz="1200" kern="0" dirty="0" smtClean="0">
                          <a:solidFill>
                            <a:srgbClr val="000000"/>
                          </a:solidFill>
                          <a:effectLst/>
                          <a:latin typeface="Century" charset="0"/>
                          <a:ea typeface="ＭＳ Ｐゴシック" charset="-128"/>
                          <a:cs typeface="Times New Roman" charset="0"/>
                        </a:rPr>
                        <a:t>1</a:t>
                      </a:r>
                      <a:r>
                        <a:rPr lang="ja-JP" sz="1200" kern="0" dirty="0" smtClean="0">
                          <a:solidFill>
                            <a:srgbClr val="000000"/>
                          </a:solidFill>
                          <a:effectLst/>
                          <a:latin typeface="Century" charset="0"/>
                          <a:ea typeface="ＭＳ Ｐゴシック" charset="-128"/>
                          <a:cs typeface="Times New Roman" charset="0"/>
                        </a:rPr>
                        <a:t>）</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r>
              <a:tr h="706119">
                <a:tc>
                  <a:txBody>
                    <a:bodyPr/>
                    <a:lstStyle/>
                    <a:p>
                      <a:pPr algn="ctr">
                        <a:lnSpc>
                          <a:spcPct val="100000"/>
                        </a:lnSpc>
                        <a:spcAft>
                          <a:spcPts val="0"/>
                        </a:spcAft>
                      </a:pPr>
                      <a:r>
                        <a:rPr lang="en-US" sz="1200" kern="0">
                          <a:solidFill>
                            <a:srgbClr val="000000"/>
                          </a:solidFill>
                          <a:effectLst/>
                          <a:latin typeface="ＭＳ Ｐゴシック" charset="-128"/>
                          <a:ea typeface="ＭＳ 明朝" charset="-128"/>
                          <a:cs typeface="Times New Roman" charset="0"/>
                        </a:rPr>
                        <a:t>4</a:t>
                      </a:r>
                      <a:r>
                        <a:rPr lang="ja-JP" sz="1200" kern="0">
                          <a:solidFill>
                            <a:srgbClr val="000000"/>
                          </a:solidFill>
                          <a:effectLst/>
                          <a:latin typeface="Century" charset="0"/>
                          <a:ea typeface="ＭＳ Ｐゴシック" charset="-128"/>
                          <a:cs typeface="Times New Roman" charset="0"/>
                        </a:rPr>
                        <a:t>限</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DCE6F1"/>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文献評価法（</a:t>
                      </a:r>
                      <a:r>
                        <a:rPr lang="en-US" sz="1200" kern="0" dirty="0">
                          <a:solidFill>
                            <a:srgbClr val="000000"/>
                          </a:solidFill>
                          <a:effectLst/>
                          <a:latin typeface="Century" charset="0"/>
                          <a:ea typeface="ＭＳ Ｐゴシック" charset="-128"/>
                          <a:cs typeface="Times New Roman" charset="0"/>
                        </a:rPr>
                        <a:t>1</a:t>
                      </a:r>
                      <a:r>
                        <a:rPr lang="ja-JP" sz="1200" kern="0" dirty="0">
                          <a:solidFill>
                            <a:srgbClr val="000000"/>
                          </a:solidFill>
                          <a:effectLst/>
                          <a:latin typeface="Century" charset="0"/>
                          <a:ea typeface="ＭＳ Ｐゴシック" charset="-128"/>
                          <a:cs typeface="Times New Roman" charset="0"/>
                        </a:rPr>
                        <a:t>）</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altLang="en-US" sz="1200" kern="0" dirty="0" smtClean="0">
                        <a:solidFill>
                          <a:srgbClr val="000000"/>
                        </a:solidFill>
                        <a:effectLst/>
                        <a:latin typeface="Century" charset="0"/>
                        <a:ea typeface="ＭＳ Ｐゴシック"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医療経済学</a:t>
                      </a:r>
                      <a:r>
                        <a:rPr lang="en-GB" altLang="ja-JP" sz="1200" kern="0" dirty="0" smtClean="0">
                          <a:solidFill>
                            <a:srgbClr val="000000"/>
                          </a:solidFill>
                          <a:effectLst/>
                          <a:latin typeface="Century" charset="0"/>
                          <a:ea typeface="ＭＳ Ｐゴシック" charset="-128"/>
                          <a:cs typeface="Times New Roman" charset="0"/>
                        </a:rPr>
                        <a:t>A</a:t>
                      </a:r>
                      <a:r>
                        <a:rPr lang="ja-JP" altLang="en-GB" sz="1200" kern="0" dirty="0" smtClean="0">
                          <a:solidFill>
                            <a:srgbClr val="000000"/>
                          </a:solidFill>
                          <a:effectLst/>
                          <a:latin typeface="Century" charset="0"/>
                          <a:ea typeface="ＭＳ Ｐゴシック" charset="-128"/>
                          <a:cs typeface="Times New Roman" charset="0"/>
                        </a:rPr>
                        <a:t>（２：</a:t>
                      </a:r>
                      <a:r>
                        <a:rPr lang="ja-JP" altLang="en-US" sz="1200" kern="0" dirty="0" smtClean="0">
                          <a:solidFill>
                            <a:srgbClr val="000000"/>
                          </a:solidFill>
                          <a:effectLst/>
                          <a:latin typeface="Century" charset="0"/>
                          <a:ea typeface="ＭＳ Ｐゴシック" charset="-128"/>
                          <a:cs typeface="Times New Roman" charset="0"/>
                        </a:rPr>
                        <a:t>隔週）</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疫学</a:t>
                      </a:r>
                      <a:r>
                        <a:rPr lang="en-US" sz="1200" kern="0" dirty="0">
                          <a:solidFill>
                            <a:srgbClr val="000000"/>
                          </a:solidFill>
                          <a:effectLst/>
                          <a:latin typeface="Century" charset="0"/>
                          <a:ea typeface="ＭＳ Ｐゴシック" charset="-128"/>
                          <a:cs typeface="Times New Roman" charset="0"/>
                        </a:rPr>
                        <a:t>I</a:t>
                      </a:r>
                      <a:r>
                        <a:rPr lang="ja-JP" sz="1200" kern="0" dirty="0">
                          <a:solidFill>
                            <a:srgbClr val="000000"/>
                          </a:solidFill>
                          <a:effectLst/>
                          <a:latin typeface="Century" charset="0"/>
                          <a:ea typeface="ＭＳ Ｐゴシック" charset="-128"/>
                          <a:cs typeface="Times New Roman" charset="0"/>
                        </a:rPr>
                        <a:t>（疫学入門）</a:t>
                      </a:r>
                      <a:r>
                        <a:rPr lang="ja-JP" sz="1200" kern="0" dirty="0" smtClean="0">
                          <a:solidFill>
                            <a:srgbClr val="000000"/>
                          </a:solidFill>
                          <a:effectLst/>
                          <a:latin typeface="Century" charset="0"/>
                          <a:ea typeface="ＭＳ Ｐゴシック" charset="-128"/>
                          <a:cs typeface="Times New Roman" charset="0"/>
                        </a:rPr>
                        <a:t>（</a:t>
                      </a:r>
                      <a:r>
                        <a:rPr lang="en-US" altLang="ja-JP" sz="1200" kern="0" dirty="0" smtClean="0">
                          <a:solidFill>
                            <a:srgbClr val="000000"/>
                          </a:solidFill>
                          <a:effectLst/>
                          <a:latin typeface="Century" charset="0"/>
                          <a:ea typeface="ＭＳ Ｐゴシック" charset="-128"/>
                          <a:cs typeface="Times New Roman" charset="0"/>
                        </a:rPr>
                        <a:t>1</a:t>
                      </a:r>
                      <a:r>
                        <a:rPr lang="ja-JP" sz="1200" kern="0" dirty="0" smtClean="0">
                          <a:solidFill>
                            <a:srgbClr val="000000"/>
                          </a:solidFill>
                          <a:effectLst/>
                          <a:latin typeface="Century" charset="0"/>
                          <a:ea typeface="ＭＳ Ｐゴシック" charset="-128"/>
                          <a:cs typeface="Times New Roman" charset="0"/>
                        </a:rPr>
                        <a:t>）</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r>
              <a:tr h="739552">
                <a:tc>
                  <a:txBody>
                    <a:bodyPr/>
                    <a:lstStyle/>
                    <a:p>
                      <a:pPr algn="ctr">
                        <a:lnSpc>
                          <a:spcPct val="100000"/>
                        </a:lnSpc>
                        <a:spcAft>
                          <a:spcPts val="0"/>
                        </a:spcAft>
                      </a:pPr>
                      <a:r>
                        <a:rPr lang="en-US" sz="1200" kern="0">
                          <a:solidFill>
                            <a:srgbClr val="000000"/>
                          </a:solidFill>
                          <a:effectLst/>
                          <a:latin typeface="ＭＳ Ｐゴシック" charset="-128"/>
                          <a:ea typeface="ＭＳ 明朝" charset="-128"/>
                          <a:cs typeface="Times New Roman" charset="0"/>
                        </a:rPr>
                        <a:t>5</a:t>
                      </a:r>
                      <a:r>
                        <a:rPr lang="ja-JP" sz="1200" kern="0">
                          <a:solidFill>
                            <a:srgbClr val="000000"/>
                          </a:solidFill>
                          <a:effectLst/>
                          <a:latin typeface="Century" charset="0"/>
                          <a:ea typeface="ＭＳ Ｐゴシック" charset="-128"/>
                          <a:cs typeface="Times New Roman" charset="0"/>
                        </a:rPr>
                        <a:t>限</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DCE6F1"/>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学術情報リテラシー実践</a:t>
                      </a:r>
                      <a:r>
                        <a:rPr lang="ja-JP" sz="1200" kern="0" dirty="0" smtClean="0">
                          <a:solidFill>
                            <a:srgbClr val="000000"/>
                          </a:solidFill>
                          <a:effectLst/>
                          <a:latin typeface="Century" charset="0"/>
                          <a:ea typeface="ＭＳ Ｐゴシック" charset="-128"/>
                          <a:cs typeface="Times New Roman" charset="0"/>
                        </a:rPr>
                        <a:t>（</a:t>
                      </a:r>
                      <a:r>
                        <a:rPr lang="ja-JP" altLang="en-US" sz="1200" kern="0" dirty="0" smtClean="0">
                          <a:solidFill>
                            <a:srgbClr val="000000"/>
                          </a:solidFill>
                          <a:effectLst/>
                          <a:latin typeface="Century" charset="0"/>
                          <a:ea typeface="ＭＳ Ｐゴシック" charset="-128"/>
                          <a:cs typeface="Times New Roman" charset="0"/>
                        </a:rPr>
                        <a:t>２）</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altLang="en-US" sz="1200" kern="0" dirty="0" smtClean="0">
                        <a:solidFill>
                          <a:srgbClr val="000000"/>
                        </a:solidFill>
                        <a:effectLst/>
                        <a:latin typeface="Century" charset="0"/>
                        <a:ea typeface="ＭＳ Ｐゴシック"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smtClean="0">
                          <a:solidFill>
                            <a:srgbClr val="000000"/>
                          </a:solidFill>
                          <a:effectLst/>
                          <a:latin typeface="Century" charset="0"/>
                          <a:ea typeface="ＭＳ Ｐゴシック" charset="-128"/>
                          <a:cs typeface="Times New Roman" charset="0"/>
                        </a:rPr>
                        <a:t>京都学のための科学（</a:t>
                      </a:r>
                      <a:r>
                        <a:rPr lang="ja-JP" altLang="en-US" sz="1200" kern="0" dirty="0" smtClean="0">
                          <a:solidFill>
                            <a:srgbClr val="000000"/>
                          </a:solidFill>
                          <a:effectLst/>
                          <a:latin typeface="Century" charset="0"/>
                          <a:ea typeface="ＭＳ Ｐゴシック" charset="-128"/>
                          <a:cs typeface="Times New Roman" charset="0"/>
                        </a:rPr>
                        <a:t>２</a:t>
                      </a:r>
                      <a:r>
                        <a:rPr lang="ja-JP" sz="1200" kern="0" dirty="0" smtClean="0">
                          <a:solidFill>
                            <a:srgbClr val="000000"/>
                          </a:solidFill>
                          <a:effectLst/>
                          <a:latin typeface="Century" charset="0"/>
                          <a:ea typeface="ＭＳ Ｐゴシック" charset="-128"/>
                          <a:cs typeface="Times New Roman" charset="0"/>
                        </a:rPr>
                        <a:t>）</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smtClean="0">
                          <a:solidFill>
                            <a:srgbClr val="000000"/>
                          </a:solidFill>
                          <a:effectLst/>
                          <a:latin typeface="Century" charset="0"/>
                          <a:ea typeface="ＭＳ Ｐゴシック" charset="-128"/>
                          <a:cs typeface="Times New Roman" charset="0"/>
                        </a:rPr>
                        <a:t>　</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r>
            </a:tbl>
          </a:graphicData>
        </a:graphic>
      </p:graphicFrame>
      <p:sp>
        <p:nvSpPr>
          <p:cNvPr id="11" name="テキスト ボックス 10"/>
          <p:cNvSpPr txBox="1"/>
          <p:nvPr/>
        </p:nvSpPr>
        <p:spPr>
          <a:xfrm>
            <a:off x="531741" y="5907706"/>
            <a:ext cx="6258445" cy="646331"/>
          </a:xfrm>
          <a:prstGeom prst="rect">
            <a:avLst/>
          </a:prstGeom>
          <a:noFill/>
        </p:spPr>
        <p:txBody>
          <a:bodyPr wrap="none" rtlCol="0">
            <a:spAutoFit/>
          </a:bodyPr>
          <a:lstStyle/>
          <a:p>
            <a:pPr>
              <a:buFont typeface="Wingdings" pitchFamily="2" charset="2"/>
              <a:buChar char="l"/>
            </a:pPr>
            <a:r>
              <a:rPr lang="en-US" altLang="ja-JP" sz="1200" b="1" dirty="0" smtClean="0">
                <a:solidFill>
                  <a:srgbClr val="FF0000"/>
                </a:solidFill>
              </a:rPr>
              <a:t>4</a:t>
            </a:r>
            <a:r>
              <a:rPr lang="ja-JP" altLang="en-US" sz="1200" b="1" dirty="0" smtClean="0">
                <a:solidFill>
                  <a:srgbClr val="FF0000"/>
                </a:solidFill>
              </a:rPr>
              <a:t>月より既に開講している科目も履修可能（本プログラム参加の可否判明は</a:t>
            </a:r>
            <a:r>
              <a:rPr lang="en-US" altLang="ja-JP" sz="1200" b="1" dirty="0" smtClean="0">
                <a:solidFill>
                  <a:srgbClr val="FF0000"/>
                </a:solidFill>
              </a:rPr>
              <a:t>4</a:t>
            </a:r>
            <a:r>
              <a:rPr lang="ja-JP" altLang="en-US" sz="1200" b="1" dirty="0" smtClean="0">
                <a:solidFill>
                  <a:srgbClr val="FF0000"/>
                </a:solidFill>
              </a:rPr>
              <a:t>月末であるが）。</a:t>
            </a:r>
            <a:endParaRPr lang="en-US" altLang="ja-JP" sz="1200" b="1" dirty="0" smtClean="0">
              <a:solidFill>
                <a:srgbClr val="FF0000"/>
              </a:solidFill>
            </a:endParaRPr>
          </a:p>
          <a:p>
            <a:pPr>
              <a:buFont typeface="Wingdings" pitchFamily="2" charset="2"/>
              <a:buChar char="l"/>
            </a:pPr>
            <a:r>
              <a:rPr lang="ja-JP" altLang="en-US" sz="1200" b="1" dirty="0" smtClean="0">
                <a:solidFill>
                  <a:srgbClr val="FF0000"/>
                </a:solidFill>
              </a:rPr>
              <a:t>履修を希望する科目に，</a:t>
            </a:r>
            <a:r>
              <a:rPr lang="en-US" altLang="ja-JP" sz="1200" b="1" dirty="0" smtClean="0">
                <a:solidFill>
                  <a:srgbClr val="FF0000"/>
                </a:solidFill>
              </a:rPr>
              <a:t>4</a:t>
            </a:r>
            <a:r>
              <a:rPr lang="ja-JP" altLang="en-US" sz="1200" b="1" dirty="0" smtClean="0">
                <a:solidFill>
                  <a:srgbClr val="FF0000"/>
                </a:solidFill>
              </a:rPr>
              <a:t>月より参加することを推奨する。</a:t>
            </a:r>
            <a:endParaRPr lang="en-US" altLang="ja-JP" sz="1200" b="1" dirty="0" smtClean="0">
              <a:solidFill>
                <a:srgbClr val="FF0000"/>
              </a:solidFill>
            </a:endParaRPr>
          </a:p>
          <a:p>
            <a:pPr>
              <a:buFont typeface="Wingdings" pitchFamily="2" charset="2"/>
              <a:buChar char="l"/>
            </a:pPr>
            <a:r>
              <a:rPr lang="ja-JP" altLang="en-US" sz="1200" b="1" dirty="0" smtClean="0">
                <a:solidFill>
                  <a:srgbClr val="FF0000"/>
                </a:solidFill>
              </a:rPr>
              <a:t>「現代社会と科学技術入門」は，本プログラム履修生のみ受講可能。</a:t>
            </a:r>
            <a:endParaRPr lang="en-US" altLang="ja-JP" sz="1200" b="1" dirty="0" smtClean="0">
              <a:solidFill>
                <a:srgbClr val="FF0000"/>
              </a:solidFil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0633" y="55393"/>
            <a:ext cx="1213367" cy="121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278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4DE2224-CE56-4038-B701-2F630F5D0566}" type="slidenum">
              <a:rPr kumimoji="1" lang="ja-JP" altLang="en-US" smtClean="0"/>
              <a:pPr/>
              <a:t>21</a:t>
            </a:fld>
            <a:endParaRPr kumimoji="1" lang="ja-JP" altLang="en-US"/>
          </a:p>
        </p:txBody>
      </p:sp>
      <p:sp>
        <p:nvSpPr>
          <p:cNvPr id="7"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8" name="タイトル 10"/>
          <p:cNvSpPr txBox="1">
            <a:spLocks/>
          </p:cNvSpPr>
          <p:nvPr/>
        </p:nvSpPr>
        <p:spPr>
          <a:xfrm>
            <a:off x="251521" y="548680"/>
            <a:ext cx="7200800" cy="576064"/>
          </a:xfrm>
          <a:prstGeom prst="rect">
            <a:avLst/>
          </a:prstGeom>
        </p:spPr>
        <p:txBody>
          <a:bodyPr>
            <a:noAutofit/>
          </a:bodyPr>
          <a:lstStyle/>
          <a:p>
            <a:pPr lvl="0" algn="ctr">
              <a:spcBef>
                <a:spcPct val="0"/>
              </a:spcBef>
            </a:pP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cxnSp>
        <p:nvCxnSpPr>
          <p:cNvPr id="9" name="直線コネクタ 8"/>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タイトル 10"/>
          <p:cNvSpPr txBox="1">
            <a:spLocks/>
          </p:cNvSpPr>
          <p:nvPr/>
        </p:nvSpPr>
        <p:spPr>
          <a:xfrm>
            <a:off x="403921" y="548680"/>
            <a:ext cx="7200800" cy="576064"/>
          </a:xfrm>
          <a:prstGeom prst="rect">
            <a:avLst/>
          </a:prstGeom>
        </p:spPr>
        <p:txBody>
          <a:bodyPr>
            <a:noAutofit/>
          </a:bodyPr>
          <a:lstStyle/>
          <a:p>
            <a:pPr lvl="0" algn="ctr">
              <a:spcBef>
                <a:spcPct val="0"/>
              </a:spcBef>
            </a:pPr>
            <a:r>
              <a:rPr kumimoji="1" lang="ja-JP" altLang="en-US" sz="3600" i="0" u="none" strike="noStrike" kern="1200" cap="none" spc="0" normalizeH="0" baseline="0" noProof="0" dirty="0" smtClean="0">
                <a:ln>
                  <a:noFill/>
                </a:ln>
                <a:solidFill>
                  <a:schemeClr val="tx1"/>
                </a:solidFill>
                <a:effectLst/>
                <a:uLnTx/>
                <a:uFillTx/>
                <a:latin typeface="+mj-ea"/>
                <a:ea typeface="+mj-ea"/>
                <a:cs typeface="+mj-cs"/>
              </a:rPr>
              <a:t>後期講義科目一覧</a:t>
            </a: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graphicFrame>
        <p:nvGraphicFramePr>
          <p:cNvPr id="11" name="表 10"/>
          <p:cNvGraphicFramePr>
            <a:graphicFrameLocks noGrp="1"/>
          </p:cNvGraphicFramePr>
          <p:nvPr>
            <p:extLst>
              <p:ext uri="{D42A27DB-BD31-4B8C-83A1-F6EECF244321}">
                <p14:modId xmlns:p14="http://schemas.microsoft.com/office/powerpoint/2010/main" val="1138429681"/>
              </p:ext>
            </p:extLst>
          </p:nvPr>
        </p:nvGraphicFramePr>
        <p:xfrm>
          <a:off x="226287" y="1374381"/>
          <a:ext cx="8691569" cy="4269335"/>
        </p:xfrm>
        <a:graphic>
          <a:graphicData uri="http://schemas.openxmlformats.org/drawingml/2006/table">
            <a:tbl>
              <a:tblPr firstRow="1" firstCol="1" bandRow="1"/>
              <a:tblGrid>
                <a:gridCol w="626755"/>
                <a:gridCol w="1064246"/>
                <a:gridCol w="2084439"/>
                <a:gridCol w="1602658"/>
                <a:gridCol w="1696025"/>
                <a:gridCol w="1617446"/>
              </a:tblGrid>
              <a:tr h="475123">
                <a:tc>
                  <a:txBody>
                    <a:bodyPr/>
                    <a:lstStyle/>
                    <a:p>
                      <a:pPr algn="ctr">
                        <a:lnSpc>
                          <a:spcPct val="100000"/>
                        </a:lnSpc>
                        <a:spcAft>
                          <a:spcPts val="0"/>
                        </a:spcAft>
                      </a:pPr>
                      <a:r>
                        <a:rPr lang="ja-JP" sz="1200" b="1" kern="0" dirty="0">
                          <a:solidFill>
                            <a:srgbClr val="FFFFFF"/>
                          </a:solidFill>
                          <a:effectLst/>
                          <a:latin typeface="Century" charset="0"/>
                          <a:ea typeface="ＭＳ Ｐゴシック" charset="-128"/>
                          <a:cs typeface="Times New Roman" charset="0"/>
                        </a:rPr>
                        <a:t>前期</a:t>
                      </a:r>
                      <a:endParaRPr lang="ja-JP" sz="1900" kern="100" dirty="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c>
                  <a:txBody>
                    <a:bodyPr/>
                    <a:lstStyle/>
                    <a:p>
                      <a:pPr algn="ctr">
                        <a:lnSpc>
                          <a:spcPct val="100000"/>
                        </a:lnSpc>
                        <a:spcAft>
                          <a:spcPts val="0"/>
                        </a:spcAft>
                      </a:pPr>
                      <a:r>
                        <a:rPr lang="ja-JP" sz="1200" b="1" kern="0" dirty="0">
                          <a:solidFill>
                            <a:srgbClr val="FFFFFF"/>
                          </a:solidFill>
                          <a:effectLst/>
                          <a:latin typeface="Century" charset="0"/>
                          <a:ea typeface="ＭＳ Ｐゴシック" charset="-128"/>
                          <a:cs typeface="Times New Roman" charset="0"/>
                        </a:rPr>
                        <a:t>月</a:t>
                      </a:r>
                      <a:endParaRPr lang="ja-JP" sz="1900" kern="100" dirty="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c>
                  <a:txBody>
                    <a:bodyPr/>
                    <a:lstStyle/>
                    <a:p>
                      <a:pPr algn="ctr">
                        <a:lnSpc>
                          <a:spcPct val="100000"/>
                        </a:lnSpc>
                        <a:spcAft>
                          <a:spcPts val="0"/>
                        </a:spcAft>
                      </a:pPr>
                      <a:r>
                        <a:rPr lang="ja-JP" sz="1200" b="1" kern="0">
                          <a:solidFill>
                            <a:srgbClr val="FFFFFF"/>
                          </a:solidFill>
                          <a:effectLst/>
                          <a:latin typeface="Century" charset="0"/>
                          <a:ea typeface="ＭＳ Ｐゴシック" charset="-128"/>
                          <a:cs typeface="Times New Roman" charset="0"/>
                        </a:rPr>
                        <a:t>火</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c>
                  <a:txBody>
                    <a:bodyPr/>
                    <a:lstStyle/>
                    <a:p>
                      <a:pPr algn="ctr">
                        <a:lnSpc>
                          <a:spcPct val="100000"/>
                        </a:lnSpc>
                        <a:spcAft>
                          <a:spcPts val="0"/>
                        </a:spcAft>
                      </a:pPr>
                      <a:r>
                        <a:rPr lang="ja-JP" sz="1200" b="1" kern="0">
                          <a:solidFill>
                            <a:srgbClr val="FFFFFF"/>
                          </a:solidFill>
                          <a:effectLst/>
                          <a:latin typeface="Century" charset="0"/>
                          <a:ea typeface="ＭＳ Ｐゴシック" charset="-128"/>
                          <a:cs typeface="Times New Roman" charset="0"/>
                        </a:rPr>
                        <a:t>水</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c>
                  <a:txBody>
                    <a:bodyPr/>
                    <a:lstStyle/>
                    <a:p>
                      <a:pPr algn="ctr">
                        <a:lnSpc>
                          <a:spcPct val="100000"/>
                        </a:lnSpc>
                        <a:spcAft>
                          <a:spcPts val="0"/>
                        </a:spcAft>
                      </a:pPr>
                      <a:r>
                        <a:rPr lang="ja-JP" sz="1200" b="1" kern="0">
                          <a:solidFill>
                            <a:srgbClr val="FFFFFF"/>
                          </a:solidFill>
                          <a:effectLst/>
                          <a:latin typeface="Century" charset="0"/>
                          <a:ea typeface="ＭＳ Ｐゴシック" charset="-128"/>
                          <a:cs typeface="Times New Roman" charset="0"/>
                        </a:rPr>
                        <a:t>木</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c>
                  <a:txBody>
                    <a:bodyPr/>
                    <a:lstStyle/>
                    <a:p>
                      <a:pPr algn="ctr">
                        <a:lnSpc>
                          <a:spcPct val="100000"/>
                        </a:lnSpc>
                        <a:spcAft>
                          <a:spcPts val="0"/>
                        </a:spcAft>
                      </a:pPr>
                      <a:r>
                        <a:rPr lang="ja-JP" sz="1200" b="1" kern="0">
                          <a:solidFill>
                            <a:srgbClr val="FFFFFF"/>
                          </a:solidFill>
                          <a:effectLst/>
                          <a:latin typeface="Century" charset="0"/>
                          <a:ea typeface="ＭＳ Ｐゴシック" charset="-128"/>
                          <a:cs typeface="Times New Roman" charset="0"/>
                        </a:rPr>
                        <a:t>金</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A5A5A5"/>
                    </a:solidFill>
                  </a:tcPr>
                </a:tc>
              </a:tr>
              <a:tr h="628225">
                <a:tc>
                  <a:txBody>
                    <a:bodyPr/>
                    <a:lstStyle/>
                    <a:p>
                      <a:pPr algn="ctr">
                        <a:lnSpc>
                          <a:spcPct val="100000"/>
                        </a:lnSpc>
                        <a:spcAft>
                          <a:spcPts val="0"/>
                        </a:spcAft>
                      </a:pPr>
                      <a:r>
                        <a:rPr lang="en-US" sz="1200" kern="0">
                          <a:solidFill>
                            <a:srgbClr val="000000"/>
                          </a:solidFill>
                          <a:effectLst/>
                          <a:latin typeface="ＭＳ Ｐゴシック" charset="-128"/>
                          <a:ea typeface="ＭＳ 明朝" charset="-128"/>
                          <a:cs typeface="Times New Roman" charset="0"/>
                        </a:rPr>
                        <a:t>1</a:t>
                      </a:r>
                      <a:r>
                        <a:rPr lang="ja-JP" sz="1200" kern="0">
                          <a:solidFill>
                            <a:srgbClr val="000000"/>
                          </a:solidFill>
                          <a:effectLst/>
                          <a:latin typeface="Century" charset="0"/>
                          <a:ea typeface="ＭＳ Ｐゴシック" charset="-128"/>
                          <a:cs typeface="Times New Roman" charset="0"/>
                        </a:rPr>
                        <a:t>限</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DCE6F1"/>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　</a:t>
                      </a:r>
                      <a:r>
                        <a:rPr lang="ja-JP" altLang="en-US" sz="1200" kern="0" dirty="0" smtClean="0">
                          <a:solidFill>
                            <a:srgbClr val="000000"/>
                          </a:solidFill>
                          <a:effectLst/>
                          <a:latin typeface="Century" charset="0"/>
                          <a:ea typeface="ＭＳ Ｐゴシック" charset="-128"/>
                          <a:cs typeface="Times New Roman" charset="0"/>
                        </a:rPr>
                        <a:t>医療政策の</a:t>
                      </a:r>
                      <a:r>
                        <a:rPr lang="en-US" altLang="ja-JP" sz="1200" kern="0" dirty="0" smtClean="0">
                          <a:solidFill>
                            <a:srgbClr val="000000"/>
                          </a:solidFill>
                          <a:effectLst/>
                          <a:latin typeface="Century" charset="0"/>
                          <a:ea typeface="ＭＳ Ｐゴシック" charset="-128"/>
                          <a:cs typeface="Times New Roman" charset="0"/>
                        </a:rPr>
                        <a:t>ELSI [ELSI</a:t>
                      </a:r>
                      <a:r>
                        <a:rPr lang="ja-JP" altLang="en-US" sz="1200" kern="0" dirty="0" smtClean="0">
                          <a:solidFill>
                            <a:srgbClr val="000000"/>
                          </a:solidFill>
                          <a:effectLst/>
                          <a:latin typeface="Century" charset="0"/>
                          <a:ea typeface="ＭＳ Ｐゴシック" charset="-128"/>
                          <a:cs typeface="Times New Roman" charset="0"/>
                        </a:rPr>
                        <a:t>イシュー科目群</a:t>
                      </a:r>
                      <a:r>
                        <a:rPr lang="en-US" altLang="ja-JP" sz="1200" kern="0" dirty="0" smtClean="0">
                          <a:solidFill>
                            <a:srgbClr val="000000"/>
                          </a:solidFill>
                          <a:effectLst/>
                          <a:latin typeface="Century" charset="0"/>
                          <a:ea typeface="ＭＳ Ｐゴシック" charset="-128"/>
                          <a:cs typeface="Times New Roman" charset="0"/>
                        </a:rPr>
                        <a:t>]</a:t>
                      </a:r>
                      <a:r>
                        <a:rPr lang="ja-JP" altLang="en-US" sz="1200" kern="0" dirty="0" smtClean="0">
                          <a:solidFill>
                            <a:srgbClr val="000000"/>
                          </a:solidFill>
                          <a:effectLst/>
                          <a:latin typeface="Century" charset="0"/>
                          <a:ea typeface="ＭＳ Ｐゴシック" charset="-128"/>
                          <a:cs typeface="Times New Roman" charset="0"/>
                        </a:rPr>
                        <a:t>（</a:t>
                      </a:r>
                      <a:r>
                        <a:rPr lang="en-US" altLang="ja-JP" sz="1200" kern="0" dirty="0" smtClean="0">
                          <a:solidFill>
                            <a:srgbClr val="000000"/>
                          </a:solidFill>
                          <a:effectLst/>
                          <a:latin typeface="Century" charset="0"/>
                          <a:ea typeface="ＭＳ Ｐゴシック" charset="-128"/>
                          <a:cs typeface="Times New Roman" charset="0"/>
                        </a:rPr>
                        <a:t>2</a:t>
                      </a:r>
                      <a:r>
                        <a:rPr lang="ja-JP" altLang="en-US" sz="1200" kern="0" dirty="0" smtClean="0">
                          <a:solidFill>
                            <a:srgbClr val="000000"/>
                          </a:solidFill>
                          <a:effectLst/>
                          <a:latin typeface="Century" charset="0"/>
                          <a:ea typeface="ＭＳ Ｐゴシック" charset="-128"/>
                          <a:cs typeface="Times New Roman" charset="0"/>
                        </a:rPr>
                        <a:t>）</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chemeClr val="bg1"/>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r>
              <a:tr h="816077">
                <a:tc>
                  <a:txBody>
                    <a:bodyPr/>
                    <a:lstStyle/>
                    <a:p>
                      <a:pPr algn="ctr">
                        <a:lnSpc>
                          <a:spcPct val="100000"/>
                        </a:lnSpc>
                        <a:spcAft>
                          <a:spcPts val="0"/>
                        </a:spcAft>
                      </a:pPr>
                      <a:r>
                        <a:rPr lang="en-US" sz="1200" kern="0">
                          <a:solidFill>
                            <a:srgbClr val="000000"/>
                          </a:solidFill>
                          <a:effectLst/>
                          <a:latin typeface="ＭＳ Ｐゴシック" charset="-128"/>
                          <a:ea typeface="ＭＳ 明朝" charset="-128"/>
                          <a:cs typeface="Times New Roman" charset="0"/>
                        </a:rPr>
                        <a:t>2</a:t>
                      </a:r>
                      <a:r>
                        <a:rPr lang="ja-JP" sz="1200" kern="0">
                          <a:solidFill>
                            <a:srgbClr val="000000"/>
                          </a:solidFill>
                          <a:effectLst/>
                          <a:latin typeface="Century" charset="0"/>
                          <a:ea typeface="ＭＳ Ｐゴシック" charset="-128"/>
                          <a:cs typeface="Times New Roman" charset="0"/>
                        </a:rPr>
                        <a:t>限</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DCE6F1"/>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　</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医薬政策・行政（１）</a:t>
                      </a:r>
                      <a:r>
                        <a:rPr lang="en-US" altLang="ja-JP" sz="1200" kern="0" dirty="0" smtClean="0">
                          <a:solidFill>
                            <a:srgbClr val="000000"/>
                          </a:solidFill>
                          <a:effectLst/>
                          <a:latin typeface="Century" charset="0"/>
                          <a:ea typeface="ＭＳ Ｐゴシック" charset="-128"/>
                          <a:cs typeface="Times New Roman" charset="0"/>
                        </a:rPr>
                        <a:t>/</a:t>
                      </a:r>
                      <a:r>
                        <a:rPr lang="ja-JP" altLang="en-US" sz="1200" kern="0" dirty="0" smtClean="0">
                          <a:solidFill>
                            <a:srgbClr val="000000"/>
                          </a:solidFill>
                          <a:effectLst/>
                          <a:latin typeface="Century" charset="0"/>
                          <a:ea typeface="ＭＳ Ｐゴシック" charset="-128"/>
                          <a:cs typeface="Times New Roman" charset="0"/>
                        </a:rPr>
                        <a:t>医薬品の開発と評価（１）</a:t>
                      </a:r>
                      <a:endParaRPr lang="ja-JP" altLang="en-US" sz="1200" kern="0" dirty="0">
                        <a:solidFill>
                          <a:srgbClr val="000000"/>
                        </a:solidFill>
                        <a:effectLst/>
                        <a:latin typeface="Century" charset="0"/>
                        <a:ea typeface="ＭＳ Ｐゴシック"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現代社会と科学技術（２）</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chemeClr val="accent2">
                        <a:lumMod val="40000"/>
                        <a:lumOff val="60000"/>
                      </a:schemeClr>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　</a:t>
                      </a:r>
                      <a:r>
                        <a:rPr lang="ja-JP" altLang="en-US" sz="1200" kern="0" dirty="0" smtClean="0">
                          <a:solidFill>
                            <a:srgbClr val="000000"/>
                          </a:solidFill>
                          <a:effectLst/>
                          <a:latin typeface="Century" charset="0"/>
                          <a:ea typeface="ＭＳ Ｐゴシック" charset="-128"/>
                          <a:cs typeface="Times New Roman" charset="0"/>
                        </a:rPr>
                        <a:t>健康情報学（２）</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r>
              <a:tr h="668593">
                <a:tc>
                  <a:txBody>
                    <a:bodyPr/>
                    <a:lstStyle/>
                    <a:p>
                      <a:pPr algn="ctr">
                        <a:lnSpc>
                          <a:spcPct val="100000"/>
                        </a:lnSpc>
                        <a:spcAft>
                          <a:spcPts val="0"/>
                        </a:spcAft>
                      </a:pPr>
                      <a:r>
                        <a:rPr lang="en-US" sz="1200" kern="0">
                          <a:solidFill>
                            <a:srgbClr val="000000"/>
                          </a:solidFill>
                          <a:effectLst/>
                          <a:latin typeface="ＭＳ Ｐゴシック" charset="-128"/>
                          <a:ea typeface="ＭＳ 明朝" charset="-128"/>
                          <a:cs typeface="Times New Roman" charset="0"/>
                        </a:rPr>
                        <a:t>3</a:t>
                      </a:r>
                      <a:r>
                        <a:rPr lang="ja-JP" sz="1200" kern="0">
                          <a:solidFill>
                            <a:srgbClr val="000000"/>
                          </a:solidFill>
                          <a:effectLst/>
                          <a:latin typeface="Century" charset="0"/>
                          <a:ea typeface="ＭＳ Ｐゴシック" charset="-128"/>
                          <a:cs typeface="Times New Roman" charset="0"/>
                        </a:rPr>
                        <a:t>限</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DCE6F1"/>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応用経済学（</a:t>
                      </a:r>
                      <a:r>
                        <a:rPr lang="zh-TW" altLang="en-US" sz="1200" kern="0" dirty="0" smtClean="0">
                          <a:solidFill>
                            <a:srgbClr val="000000"/>
                          </a:solidFill>
                          <a:effectLst/>
                          <a:latin typeface="Century" charset="0"/>
                          <a:ea typeface="ＭＳ Ｐゴシック" charset="-128"/>
                          <a:cs typeface="Times New Roman" charset="0"/>
                        </a:rPr>
                        <a:t>２）</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noFill/>
                  </a:tcPr>
                </a:tc>
                <a:tc>
                  <a:txBody>
                    <a:bodyPr/>
                    <a:lstStyle/>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公共政策論</a:t>
                      </a:r>
                      <a:r>
                        <a:rPr lang="en-US" altLang="ja-JP" sz="1200" kern="0" dirty="0" smtClean="0">
                          <a:solidFill>
                            <a:srgbClr val="000000"/>
                          </a:solidFill>
                          <a:effectLst/>
                          <a:latin typeface="Century" charset="0"/>
                          <a:ea typeface="ＭＳ Ｐゴシック" charset="-128"/>
                          <a:cs typeface="Times New Roman" charset="0"/>
                        </a:rPr>
                        <a:t>Ⅰ</a:t>
                      </a:r>
                      <a:r>
                        <a:rPr lang="ja-JP" sz="1200" kern="0" dirty="0" smtClean="0">
                          <a:solidFill>
                            <a:srgbClr val="000000"/>
                          </a:solidFill>
                          <a:effectLst/>
                          <a:latin typeface="Century" charset="0"/>
                          <a:ea typeface="ＭＳ Ｐゴシック" charset="-128"/>
                          <a:cs typeface="Times New Roman" charset="0"/>
                        </a:rPr>
                        <a:t>（</a:t>
                      </a:r>
                      <a:r>
                        <a:rPr lang="ja-JP" sz="1200" kern="0" dirty="0">
                          <a:solidFill>
                            <a:srgbClr val="000000"/>
                          </a:solidFill>
                          <a:effectLst/>
                          <a:latin typeface="Century" charset="0"/>
                          <a:ea typeface="ＭＳ Ｐゴシック" charset="-128"/>
                          <a:cs typeface="Times New Roman" charset="0"/>
                        </a:rPr>
                        <a:t>２）</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r>
              <a:tr h="706119">
                <a:tc>
                  <a:txBody>
                    <a:bodyPr/>
                    <a:lstStyle/>
                    <a:p>
                      <a:pPr algn="ctr">
                        <a:lnSpc>
                          <a:spcPct val="100000"/>
                        </a:lnSpc>
                        <a:spcAft>
                          <a:spcPts val="0"/>
                        </a:spcAft>
                      </a:pPr>
                      <a:r>
                        <a:rPr lang="en-US" sz="1200" kern="0">
                          <a:solidFill>
                            <a:srgbClr val="000000"/>
                          </a:solidFill>
                          <a:effectLst/>
                          <a:latin typeface="ＭＳ Ｐゴシック" charset="-128"/>
                          <a:ea typeface="ＭＳ 明朝" charset="-128"/>
                          <a:cs typeface="Times New Roman" charset="0"/>
                        </a:rPr>
                        <a:t>4</a:t>
                      </a:r>
                      <a:r>
                        <a:rPr lang="ja-JP" sz="1200" kern="0">
                          <a:solidFill>
                            <a:srgbClr val="000000"/>
                          </a:solidFill>
                          <a:effectLst/>
                          <a:latin typeface="Century" charset="0"/>
                          <a:ea typeface="ＭＳ Ｐゴシック" charset="-128"/>
                          <a:cs typeface="Times New Roman" charset="0"/>
                        </a:rPr>
                        <a:t>限</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DCE6F1"/>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問題解決思考（２：隔週）</a:t>
                      </a:r>
                    </a:p>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可視化シミュレーション学（２）</a:t>
                      </a: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　</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r>
              <a:tr h="975198">
                <a:tc>
                  <a:txBody>
                    <a:bodyPr/>
                    <a:lstStyle/>
                    <a:p>
                      <a:pPr algn="ctr">
                        <a:lnSpc>
                          <a:spcPct val="100000"/>
                        </a:lnSpc>
                        <a:spcAft>
                          <a:spcPts val="0"/>
                        </a:spcAft>
                      </a:pPr>
                      <a:r>
                        <a:rPr lang="en-US" sz="1200" kern="0">
                          <a:solidFill>
                            <a:srgbClr val="000000"/>
                          </a:solidFill>
                          <a:effectLst/>
                          <a:latin typeface="ＭＳ Ｐゴシック" charset="-128"/>
                          <a:ea typeface="ＭＳ 明朝" charset="-128"/>
                          <a:cs typeface="Times New Roman" charset="0"/>
                        </a:rPr>
                        <a:t>5</a:t>
                      </a:r>
                      <a:r>
                        <a:rPr lang="ja-JP" sz="1200" kern="0">
                          <a:solidFill>
                            <a:srgbClr val="000000"/>
                          </a:solidFill>
                          <a:effectLst/>
                          <a:latin typeface="Century" charset="0"/>
                          <a:ea typeface="ＭＳ Ｐゴシック" charset="-128"/>
                          <a:cs typeface="Times New Roman" charset="0"/>
                        </a:rPr>
                        <a:t>限</a:t>
                      </a:r>
                      <a:endParaRPr lang="ja-JP" sz="1900" kern="100">
                        <a:effectLst/>
                        <a:latin typeface="Century" charset="0"/>
                        <a:ea typeface="ＭＳ 明朝" charset="-128"/>
                        <a:cs typeface="Times New Roman" charset="0"/>
                      </a:endParaRPr>
                    </a:p>
                  </a:txBody>
                  <a:tcPr marL="97790" marR="97790" marT="0" marB="0" anchor="ctr">
                    <a:lnL w="28575" cap="flat" cmpd="dbl"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DCE6F1"/>
                    </a:solidFill>
                  </a:tcPr>
                </a:tc>
                <a:tc>
                  <a:txBody>
                    <a:bodyPr/>
                    <a:lstStyle/>
                    <a:p>
                      <a:pPr algn="l">
                        <a:lnSpc>
                          <a:spcPct val="100000"/>
                        </a:lnSpc>
                        <a:spcAft>
                          <a:spcPts val="0"/>
                        </a:spcAft>
                      </a:pPr>
                      <a:r>
                        <a:rPr lang="ja-JP" sz="1200" kern="0">
                          <a:solidFill>
                            <a:srgbClr val="000000"/>
                          </a:solidFill>
                          <a:effectLst/>
                          <a:latin typeface="Century" charset="0"/>
                          <a:ea typeface="ＭＳ Ｐゴシック" charset="-128"/>
                          <a:cs typeface="Times New Roman" charset="0"/>
                        </a:rPr>
                        <a:t>　</a:t>
                      </a:r>
                      <a:endParaRPr lang="ja-JP" sz="1900" kern="10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問題解決思考（２：隔週）</a:t>
                      </a:r>
                    </a:p>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共生社会環境論演習３</a:t>
                      </a:r>
                      <a:r>
                        <a:rPr lang="en-US" altLang="ja-JP" sz="1200" kern="0" dirty="0" smtClean="0">
                          <a:solidFill>
                            <a:srgbClr val="000000"/>
                          </a:solidFill>
                          <a:effectLst/>
                          <a:latin typeface="Century" charset="0"/>
                          <a:ea typeface="ＭＳ Ｐゴシック" charset="-128"/>
                          <a:cs typeface="Times New Roman" charset="0"/>
                        </a:rPr>
                        <a:t>B</a:t>
                      </a:r>
                      <a:r>
                        <a:rPr lang="ja-JP" altLang="en-US" sz="1200" kern="0" dirty="0" smtClean="0">
                          <a:solidFill>
                            <a:srgbClr val="000000"/>
                          </a:solidFill>
                          <a:effectLst/>
                          <a:latin typeface="Century" charset="0"/>
                          <a:ea typeface="ＭＳ Ｐゴシック" charset="-128"/>
                          <a:cs typeface="Times New Roman" charset="0"/>
                        </a:rPr>
                        <a:t>（２）</a:t>
                      </a:r>
                    </a:p>
                    <a:p>
                      <a:pPr algn="l">
                        <a:lnSpc>
                          <a:spcPct val="100000"/>
                        </a:lnSpc>
                        <a:spcAft>
                          <a:spcPts val="0"/>
                        </a:spcAft>
                      </a:pPr>
                      <a:r>
                        <a:rPr lang="ja-JP" altLang="en-US" sz="1200" kern="0" dirty="0" smtClean="0">
                          <a:solidFill>
                            <a:srgbClr val="000000"/>
                          </a:solidFill>
                          <a:effectLst/>
                          <a:latin typeface="Century" charset="0"/>
                          <a:ea typeface="ＭＳ Ｐゴシック" charset="-128"/>
                          <a:cs typeface="Times New Roman" charset="0"/>
                        </a:rPr>
                        <a:t>科学技術と社会に関わるクリティカルシンキング（２</a:t>
                      </a:r>
                      <a:r>
                        <a:rPr lang="ja-JP" altLang="en-US" sz="1900" kern="100" dirty="0">
                          <a:solidFill>
                            <a:schemeClr val="tx1"/>
                          </a:solidFill>
                          <a:effectLst/>
                          <a:latin typeface="Century" charset="0"/>
                          <a:ea typeface="ＭＳ 明朝" charset="-128"/>
                          <a:cs typeface="Times New Roman" charset="0"/>
                        </a:rPr>
                        <a:t>）</a:t>
                      </a:r>
                      <a:endParaRPr lang="ja-JP" altLang="en-US" sz="1200" kern="0" dirty="0" smtClean="0">
                        <a:solidFill>
                          <a:srgbClr val="000000"/>
                        </a:solidFill>
                        <a:effectLst/>
                        <a:latin typeface="Century" charset="0"/>
                        <a:ea typeface="ＭＳ Ｐゴシック"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　</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kern="0" dirty="0">
                          <a:solidFill>
                            <a:srgbClr val="000000"/>
                          </a:solidFill>
                          <a:effectLst/>
                          <a:latin typeface="Century" charset="0"/>
                          <a:ea typeface="ＭＳ Ｐゴシック" charset="-128"/>
                          <a:cs typeface="Times New Roman" charset="0"/>
                        </a:rPr>
                        <a:t>　</a:t>
                      </a:r>
                      <a:endParaRPr lang="ja-JP" sz="1900" kern="100" dirty="0">
                        <a:effectLst/>
                        <a:latin typeface="Century" charset="0"/>
                        <a:ea typeface="ＭＳ 明朝" charset="-128"/>
                        <a:cs typeface="Times New Roman" charset="0"/>
                      </a:endParaRPr>
                    </a:p>
                  </a:txBody>
                  <a:tcPr marL="97790" marR="97790" marT="0" marB="0" anchor="ctr">
                    <a:lnL w="12700" cap="flat" cmpd="sng"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FFFFF"/>
                    </a:solidFill>
                  </a:tcPr>
                </a:tc>
              </a:tr>
            </a:tbl>
          </a:graphicData>
        </a:graphic>
      </p:graphicFrame>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8960" y="0"/>
            <a:ext cx="1305040" cy="130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433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768" y="44625"/>
            <a:ext cx="1223736" cy="122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6" name="タイトル 10"/>
          <p:cNvSpPr txBox="1">
            <a:spLocks/>
          </p:cNvSpPr>
          <p:nvPr/>
        </p:nvSpPr>
        <p:spPr>
          <a:xfrm>
            <a:off x="251521" y="332656"/>
            <a:ext cx="7200800" cy="792088"/>
          </a:xfrm>
          <a:prstGeom prst="rect">
            <a:avLst/>
          </a:prstGeom>
        </p:spPr>
        <p:txBody>
          <a:bodyPr>
            <a:noAutofit/>
          </a:bodyPr>
          <a:lstStyle/>
          <a:p>
            <a:pPr lvl="0">
              <a:spcBef>
                <a:spcPct val="0"/>
              </a:spcBef>
            </a:pPr>
            <a:r>
              <a:rPr kumimoji="1" lang="ja-JP" altLang="en-US" sz="3200" i="0" u="none" strike="noStrike" kern="1200" cap="none" spc="0" normalizeH="0" baseline="0" noProof="0" dirty="0" smtClean="0">
                <a:ln>
                  <a:noFill/>
                </a:ln>
                <a:solidFill>
                  <a:schemeClr val="tx1"/>
                </a:solidFill>
                <a:effectLst/>
                <a:uLnTx/>
                <a:uFillTx/>
                <a:latin typeface="+mj-ea"/>
                <a:ea typeface="+mj-ea"/>
                <a:cs typeface="+mj-cs"/>
              </a:rPr>
              <a:t>プログラム参加申込みのプロセス：</a:t>
            </a:r>
            <a:endParaRPr kumimoji="1" lang="en-US" altLang="ja-JP" sz="3200" i="0" u="none" strike="noStrike" kern="1200" cap="none" spc="0" normalizeH="0" baseline="0" noProof="0" dirty="0" smtClean="0">
              <a:ln>
                <a:noFill/>
              </a:ln>
              <a:solidFill>
                <a:schemeClr val="tx1"/>
              </a:solidFill>
              <a:effectLst/>
              <a:uLnTx/>
              <a:uFillTx/>
              <a:latin typeface="+mj-ea"/>
              <a:ea typeface="+mj-ea"/>
              <a:cs typeface="+mj-cs"/>
            </a:endParaRPr>
          </a:p>
          <a:p>
            <a:pPr lvl="0">
              <a:spcBef>
                <a:spcPct val="0"/>
              </a:spcBef>
            </a:pPr>
            <a:r>
              <a:rPr kumimoji="1" lang="en-US" altLang="ja-JP" sz="3200" i="0" u="none" strike="noStrike" kern="1200" cap="none" spc="0" normalizeH="0" baseline="0" noProof="0" dirty="0" smtClean="0">
                <a:ln>
                  <a:noFill/>
                </a:ln>
                <a:solidFill>
                  <a:schemeClr val="tx1"/>
                </a:solidFill>
                <a:effectLst/>
                <a:uLnTx/>
                <a:uFillTx/>
                <a:latin typeface="+mj-ea"/>
                <a:ea typeface="+mj-ea"/>
                <a:cs typeface="+mj-cs"/>
              </a:rPr>
              <a:t>	</a:t>
            </a:r>
            <a:r>
              <a:rPr kumimoji="1" lang="ja-JP" altLang="en-US" sz="3200" i="0" u="none" strike="noStrike" kern="1200" cap="none" spc="0" normalizeH="0" baseline="0" noProof="0" dirty="0" smtClean="0">
                <a:ln>
                  <a:noFill/>
                </a:ln>
                <a:solidFill>
                  <a:schemeClr val="tx1"/>
                </a:solidFill>
                <a:effectLst/>
                <a:uLnTx/>
                <a:uFillTx/>
                <a:latin typeface="+mj-ea"/>
                <a:ea typeface="+mj-ea"/>
                <a:cs typeface="+mj-cs"/>
              </a:rPr>
              <a:t>　　</a:t>
            </a:r>
            <a:r>
              <a:rPr kumimoji="1" lang="ja-JP" altLang="en-US" sz="3200" i="0" u="none" strike="noStrike" kern="1200" cap="none" spc="0" normalizeH="0" baseline="0" noProof="0" dirty="0" smtClean="0">
                <a:ln>
                  <a:noFill/>
                </a:ln>
                <a:solidFill>
                  <a:srgbClr val="FF0000"/>
                </a:solidFill>
                <a:effectLst/>
                <a:uLnTx/>
                <a:uFillTx/>
                <a:latin typeface="+mj-ea"/>
                <a:ea typeface="+mj-ea"/>
                <a:cs typeface="+mj-cs"/>
              </a:rPr>
              <a:t>まず，履修登録と願書提出を！</a:t>
            </a:r>
            <a:endParaRPr kumimoji="1" lang="ja-JP" altLang="en-US" sz="3200" i="0" u="none" strike="noStrike" kern="1200" cap="none" spc="0" normalizeH="0" baseline="0" noProof="0" dirty="0">
              <a:ln>
                <a:noFill/>
              </a:ln>
              <a:solidFill>
                <a:srgbClr val="FF0000"/>
              </a:solidFill>
              <a:effectLst/>
              <a:uLnTx/>
              <a:uFillTx/>
              <a:latin typeface="+mj-ea"/>
              <a:ea typeface="+mj-ea"/>
              <a:cs typeface="+mj-cs"/>
            </a:endParaRPr>
          </a:p>
        </p:txBody>
      </p:sp>
      <p:cxnSp>
        <p:nvCxnSpPr>
          <p:cNvPr id="7" name="直線コネクタ 6"/>
          <p:cNvCxnSpPr/>
          <p:nvPr/>
        </p:nvCxnSpPr>
        <p:spPr>
          <a:xfrm>
            <a:off x="251520" y="1412776"/>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251520" y="2132856"/>
            <a:ext cx="85689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7452320" y="1988840"/>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012160" y="1988840"/>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637935" y="1988096"/>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51520" y="1628800"/>
            <a:ext cx="646331" cy="369332"/>
          </a:xfrm>
          <a:prstGeom prst="rect">
            <a:avLst/>
          </a:prstGeom>
          <a:noFill/>
        </p:spPr>
        <p:txBody>
          <a:bodyPr wrap="none" rtlCol="0">
            <a:spAutoFit/>
          </a:bodyPr>
          <a:lstStyle/>
          <a:p>
            <a:r>
              <a:rPr kumimoji="1" lang="en-US" altLang="ja-JP" b="1" dirty="0" smtClean="0">
                <a:latin typeface="ＭＳ Ｐゴシック" pitchFamily="50" charset="-128"/>
                <a:ea typeface="ＭＳ Ｐゴシック" pitchFamily="50" charset="-128"/>
              </a:rPr>
              <a:t>4/11</a:t>
            </a:r>
            <a:endParaRPr kumimoji="1" lang="ja-JP" altLang="en-US" b="1" dirty="0">
              <a:latin typeface="ＭＳ Ｐゴシック" pitchFamily="50" charset="-128"/>
              <a:ea typeface="ＭＳ Ｐゴシック" pitchFamily="50" charset="-128"/>
            </a:endParaRPr>
          </a:p>
        </p:txBody>
      </p:sp>
      <p:sp>
        <p:nvSpPr>
          <p:cNvPr id="26" name="テキスト ボックス 25"/>
          <p:cNvSpPr txBox="1"/>
          <p:nvPr/>
        </p:nvSpPr>
        <p:spPr>
          <a:xfrm>
            <a:off x="343853" y="2284130"/>
            <a:ext cx="461665" cy="775212"/>
          </a:xfrm>
          <a:prstGeom prst="rect">
            <a:avLst/>
          </a:prstGeom>
          <a:noFill/>
        </p:spPr>
        <p:txBody>
          <a:bodyPr vert="eaVert" wrap="none" rtlCol="0">
            <a:spAutoFit/>
          </a:bodyPr>
          <a:lstStyle/>
          <a:p>
            <a:r>
              <a:rPr lang="ja-JP" altLang="en-US" b="1" dirty="0" smtClean="0"/>
              <a:t>説明会</a:t>
            </a:r>
            <a:endParaRPr kumimoji="1" lang="ja-JP" altLang="en-US" b="1" dirty="0"/>
          </a:p>
        </p:txBody>
      </p:sp>
      <p:sp>
        <p:nvSpPr>
          <p:cNvPr id="27" name="テキスト ボックス 26"/>
          <p:cNvSpPr txBox="1"/>
          <p:nvPr/>
        </p:nvSpPr>
        <p:spPr>
          <a:xfrm>
            <a:off x="1693421" y="1628800"/>
            <a:ext cx="646331" cy="369332"/>
          </a:xfrm>
          <a:prstGeom prst="rect">
            <a:avLst/>
          </a:prstGeom>
          <a:noFill/>
        </p:spPr>
        <p:txBody>
          <a:bodyPr wrap="none" rtlCol="0">
            <a:spAutoFit/>
          </a:bodyPr>
          <a:lstStyle/>
          <a:p>
            <a:r>
              <a:rPr kumimoji="1" lang="en-US" altLang="ja-JP" b="1" dirty="0" smtClean="0">
                <a:latin typeface="ＭＳ Ｐゴシック" pitchFamily="50" charset="-128"/>
                <a:ea typeface="ＭＳ Ｐゴシック" pitchFamily="50" charset="-128"/>
              </a:rPr>
              <a:t>4/17</a:t>
            </a:r>
            <a:endParaRPr kumimoji="1" lang="ja-JP" altLang="en-US" b="1" dirty="0">
              <a:latin typeface="ＭＳ Ｐゴシック" pitchFamily="50" charset="-128"/>
              <a:ea typeface="ＭＳ Ｐゴシック" pitchFamily="50" charset="-128"/>
            </a:endParaRPr>
          </a:p>
        </p:txBody>
      </p:sp>
      <p:sp>
        <p:nvSpPr>
          <p:cNvPr id="30" name="テキスト ボックス 29"/>
          <p:cNvSpPr txBox="1"/>
          <p:nvPr/>
        </p:nvSpPr>
        <p:spPr>
          <a:xfrm>
            <a:off x="1806079" y="2276872"/>
            <a:ext cx="461665" cy="1002839"/>
          </a:xfrm>
          <a:prstGeom prst="rect">
            <a:avLst/>
          </a:prstGeom>
          <a:noFill/>
        </p:spPr>
        <p:txBody>
          <a:bodyPr vert="eaVert" wrap="none" rtlCol="0">
            <a:spAutoFit/>
          </a:bodyPr>
          <a:lstStyle/>
          <a:p>
            <a:r>
              <a:rPr lang="ja-JP" altLang="en-US" b="1" dirty="0" smtClean="0"/>
              <a:t>願書〆切</a:t>
            </a:r>
            <a:endParaRPr kumimoji="1" lang="ja-JP" altLang="en-US" b="1" dirty="0"/>
          </a:p>
        </p:txBody>
      </p:sp>
      <p:sp>
        <p:nvSpPr>
          <p:cNvPr id="31" name="テキスト ボックス 30"/>
          <p:cNvSpPr txBox="1"/>
          <p:nvPr/>
        </p:nvSpPr>
        <p:spPr>
          <a:xfrm>
            <a:off x="3268003" y="1628801"/>
            <a:ext cx="646331" cy="369332"/>
          </a:xfrm>
          <a:prstGeom prst="rect">
            <a:avLst/>
          </a:prstGeom>
          <a:noFill/>
        </p:spPr>
        <p:txBody>
          <a:bodyPr wrap="none" rtlCol="0">
            <a:spAutoFit/>
          </a:bodyPr>
          <a:lstStyle/>
          <a:p>
            <a:r>
              <a:rPr kumimoji="1" lang="en-US" altLang="ja-JP" b="1" dirty="0" smtClean="0">
                <a:latin typeface="ＭＳ Ｐゴシック" pitchFamily="50" charset="-128"/>
                <a:ea typeface="ＭＳ Ｐゴシック" pitchFamily="50" charset="-128"/>
              </a:rPr>
              <a:t>4/24</a:t>
            </a:r>
            <a:endParaRPr kumimoji="1" lang="ja-JP" altLang="en-US" b="1" dirty="0">
              <a:latin typeface="ＭＳ Ｐゴシック" pitchFamily="50" charset="-128"/>
              <a:ea typeface="ＭＳ Ｐゴシック" pitchFamily="50" charset="-128"/>
            </a:endParaRPr>
          </a:p>
        </p:txBody>
      </p:sp>
      <p:sp>
        <p:nvSpPr>
          <p:cNvPr id="32" name="テキスト ボックス 31"/>
          <p:cNvSpPr txBox="1"/>
          <p:nvPr/>
        </p:nvSpPr>
        <p:spPr>
          <a:xfrm>
            <a:off x="5725869" y="1628800"/>
            <a:ext cx="530915" cy="369332"/>
          </a:xfrm>
          <a:prstGeom prst="rect">
            <a:avLst/>
          </a:prstGeom>
          <a:noFill/>
        </p:spPr>
        <p:txBody>
          <a:bodyPr wrap="none" rtlCol="0">
            <a:spAutoFit/>
          </a:bodyPr>
          <a:lstStyle/>
          <a:p>
            <a:r>
              <a:rPr kumimoji="1" lang="en-US" altLang="ja-JP" b="1" dirty="0" smtClean="0">
                <a:latin typeface="ＭＳ Ｐゴシック" pitchFamily="50" charset="-128"/>
                <a:ea typeface="ＭＳ Ｐゴシック" pitchFamily="50" charset="-128"/>
              </a:rPr>
              <a:t>5/5</a:t>
            </a:r>
            <a:endParaRPr kumimoji="1" lang="ja-JP" altLang="en-US" b="1" dirty="0">
              <a:latin typeface="ＭＳ Ｐゴシック" pitchFamily="50" charset="-128"/>
              <a:ea typeface="ＭＳ Ｐゴシック" pitchFamily="50" charset="-128"/>
            </a:endParaRPr>
          </a:p>
        </p:txBody>
      </p:sp>
      <p:cxnSp>
        <p:nvCxnSpPr>
          <p:cNvPr id="34" name="直線コネクタ 33"/>
          <p:cNvCxnSpPr/>
          <p:nvPr/>
        </p:nvCxnSpPr>
        <p:spPr>
          <a:xfrm>
            <a:off x="2051720" y="1988840"/>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74685" y="1988840"/>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左右矢印 35"/>
          <p:cNvSpPr/>
          <p:nvPr/>
        </p:nvSpPr>
        <p:spPr>
          <a:xfrm>
            <a:off x="395536" y="3356992"/>
            <a:ext cx="1728192"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467544" y="3573016"/>
            <a:ext cx="1467068" cy="400110"/>
          </a:xfrm>
          <a:prstGeom prst="rect">
            <a:avLst/>
          </a:prstGeom>
          <a:noFill/>
        </p:spPr>
        <p:txBody>
          <a:bodyPr wrap="none" rtlCol="0">
            <a:spAutoFit/>
          </a:bodyPr>
          <a:lstStyle/>
          <a:p>
            <a:r>
              <a:rPr kumimoji="1" lang="ja-JP" altLang="en-US" sz="2000" b="1" dirty="0" smtClean="0">
                <a:solidFill>
                  <a:srgbClr val="FF0000"/>
                </a:solidFill>
                <a:latin typeface="ＭＳ Ｐゴシック" pitchFamily="50" charset="-128"/>
                <a:ea typeface="ＭＳ Ｐゴシック" pitchFamily="50" charset="-128"/>
              </a:rPr>
              <a:t>願書の提出</a:t>
            </a:r>
            <a:endParaRPr kumimoji="1" lang="ja-JP" altLang="en-US" sz="2000" b="1" dirty="0">
              <a:solidFill>
                <a:srgbClr val="FF0000"/>
              </a:solidFill>
              <a:latin typeface="ＭＳ Ｐゴシック" pitchFamily="50" charset="-128"/>
              <a:ea typeface="ＭＳ Ｐゴシック" pitchFamily="50" charset="-128"/>
            </a:endParaRPr>
          </a:p>
        </p:txBody>
      </p:sp>
      <p:sp>
        <p:nvSpPr>
          <p:cNvPr id="38" name="左右矢印 37"/>
          <p:cNvSpPr/>
          <p:nvPr/>
        </p:nvSpPr>
        <p:spPr>
          <a:xfrm>
            <a:off x="395536" y="4005064"/>
            <a:ext cx="2664296" cy="36004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79512" y="4325034"/>
            <a:ext cx="2249334" cy="400110"/>
          </a:xfrm>
          <a:prstGeom prst="rect">
            <a:avLst/>
          </a:prstGeom>
          <a:noFill/>
        </p:spPr>
        <p:txBody>
          <a:bodyPr wrap="none" rtlCol="0">
            <a:spAutoFit/>
          </a:bodyPr>
          <a:lstStyle/>
          <a:p>
            <a:r>
              <a:rPr kumimoji="1" lang="ja-JP" altLang="en-US" sz="2000" b="1" dirty="0" smtClean="0">
                <a:solidFill>
                  <a:srgbClr val="FF0000"/>
                </a:solidFill>
                <a:latin typeface="ＭＳ Ｐゴシック" pitchFamily="50" charset="-128"/>
                <a:ea typeface="ＭＳ Ｐゴシック" pitchFamily="50" charset="-128"/>
              </a:rPr>
              <a:t>各科目の履修登録</a:t>
            </a:r>
            <a:endParaRPr kumimoji="1" lang="ja-JP" altLang="en-US" sz="2000" b="1" dirty="0">
              <a:solidFill>
                <a:srgbClr val="FF0000"/>
              </a:solidFill>
              <a:latin typeface="ＭＳ Ｐゴシック" pitchFamily="50" charset="-128"/>
              <a:ea typeface="ＭＳ Ｐゴシック" pitchFamily="50" charset="-128"/>
            </a:endParaRPr>
          </a:p>
        </p:txBody>
      </p:sp>
      <p:sp>
        <p:nvSpPr>
          <p:cNvPr id="40" name="テキスト ボックス 39"/>
          <p:cNvSpPr txBox="1"/>
          <p:nvPr/>
        </p:nvSpPr>
        <p:spPr>
          <a:xfrm>
            <a:off x="3185264" y="2284130"/>
            <a:ext cx="738664" cy="1886094"/>
          </a:xfrm>
          <a:prstGeom prst="rect">
            <a:avLst/>
          </a:prstGeom>
          <a:noFill/>
          <a:ln w="28575">
            <a:solidFill>
              <a:srgbClr val="FF0000"/>
            </a:solidFill>
          </a:ln>
        </p:spPr>
        <p:txBody>
          <a:bodyPr vert="eaVert" wrap="none" rtlCol="0">
            <a:spAutoFit/>
          </a:bodyPr>
          <a:lstStyle/>
          <a:p>
            <a:r>
              <a:rPr kumimoji="1" lang="ja-JP" altLang="en-US" b="1" dirty="0" smtClean="0"/>
              <a:t>プログラム参加の</a:t>
            </a:r>
            <a:endParaRPr kumimoji="1" lang="en-US" altLang="ja-JP" b="1" dirty="0" smtClean="0"/>
          </a:p>
          <a:p>
            <a:r>
              <a:rPr kumimoji="1" lang="ja-JP" altLang="en-US" b="1" dirty="0" smtClean="0"/>
              <a:t>可否を各自に通知</a:t>
            </a:r>
            <a:endParaRPr kumimoji="1" lang="ja-JP" altLang="en-US" b="1" dirty="0"/>
          </a:p>
        </p:txBody>
      </p:sp>
      <p:sp>
        <p:nvSpPr>
          <p:cNvPr id="41" name="テキスト ボックス 40"/>
          <p:cNvSpPr txBox="1"/>
          <p:nvPr/>
        </p:nvSpPr>
        <p:spPr>
          <a:xfrm>
            <a:off x="7164288" y="1628800"/>
            <a:ext cx="646331" cy="369332"/>
          </a:xfrm>
          <a:prstGeom prst="rect">
            <a:avLst/>
          </a:prstGeom>
          <a:noFill/>
        </p:spPr>
        <p:txBody>
          <a:bodyPr wrap="none" rtlCol="0">
            <a:spAutoFit/>
          </a:bodyPr>
          <a:lstStyle/>
          <a:p>
            <a:r>
              <a:rPr kumimoji="1" lang="en-US" altLang="ja-JP" b="1" dirty="0" smtClean="0">
                <a:latin typeface="ＭＳ Ｐゴシック" pitchFamily="50" charset="-128"/>
                <a:ea typeface="ＭＳ Ｐゴシック" pitchFamily="50" charset="-128"/>
              </a:rPr>
              <a:t>5/11</a:t>
            </a:r>
            <a:endParaRPr kumimoji="1" lang="ja-JP" altLang="en-US" b="1" dirty="0">
              <a:latin typeface="ＭＳ Ｐゴシック" pitchFamily="50" charset="-128"/>
              <a:ea typeface="ＭＳ Ｐゴシック" pitchFamily="50" charset="-128"/>
            </a:endParaRPr>
          </a:p>
        </p:txBody>
      </p:sp>
      <p:sp>
        <p:nvSpPr>
          <p:cNvPr id="42" name="テキスト ボックス 41"/>
          <p:cNvSpPr txBox="1"/>
          <p:nvPr/>
        </p:nvSpPr>
        <p:spPr>
          <a:xfrm>
            <a:off x="7073696" y="2276872"/>
            <a:ext cx="738664" cy="1571905"/>
          </a:xfrm>
          <a:prstGeom prst="rect">
            <a:avLst/>
          </a:prstGeom>
          <a:noFill/>
        </p:spPr>
        <p:txBody>
          <a:bodyPr vert="eaVert" wrap="none" rtlCol="0">
            <a:spAutoFit/>
          </a:bodyPr>
          <a:lstStyle/>
          <a:p>
            <a:r>
              <a:rPr lang="ja-JP" altLang="en-US" b="1" dirty="0" smtClean="0"/>
              <a:t>「現代社会と</a:t>
            </a:r>
          </a:p>
          <a:p>
            <a:r>
              <a:rPr lang="ja-JP" altLang="en-US" b="1" dirty="0" smtClean="0"/>
              <a:t>技術入門」開始</a:t>
            </a:r>
            <a:endParaRPr lang="en-US" altLang="ja-JP" b="1" dirty="0" smtClean="0"/>
          </a:p>
        </p:txBody>
      </p:sp>
      <p:sp>
        <p:nvSpPr>
          <p:cNvPr id="44" name="円/楕円 43"/>
          <p:cNvSpPr/>
          <p:nvPr/>
        </p:nvSpPr>
        <p:spPr>
          <a:xfrm>
            <a:off x="2699792" y="4653136"/>
            <a:ext cx="1008112" cy="165618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ＭＳ Ｐゴシック" pitchFamily="50" charset="-128"/>
                <a:ea typeface="ＭＳ Ｐゴシック" pitchFamily="50" charset="-128"/>
              </a:rPr>
              <a:t>履修</a:t>
            </a:r>
            <a:endParaRPr kumimoji="1" lang="en-US" altLang="ja-JP" dirty="0" smtClean="0">
              <a:solidFill>
                <a:schemeClr val="tx1"/>
              </a:solidFill>
              <a:latin typeface="ＭＳ Ｐゴシック" pitchFamily="50" charset="-128"/>
              <a:ea typeface="ＭＳ Ｐゴシック" pitchFamily="50" charset="-128"/>
            </a:endParaRPr>
          </a:p>
          <a:p>
            <a:pPr algn="ctr"/>
            <a:r>
              <a:rPr kumimoji="1" lang="ja-JP" altLang="en-US" dirty="0" smtClean="0">
                <a:solidFill>
                  <a:schemeClr val="tx1"/>
                </a:solidFill>
                <a:latin typeface="ＭＳ Ｐゴシック" pitchFamily="50" charset="-128"/>
                <a:ea typeface="ＭＳ Ｐゴシック" pitchFamily="50" charset="-128"/>
              </a:rPr>
              <a:t>登録</a:t>
            </a:r>
            <a:r>
              <a:rPr kumimoji="1" lang="en-US" altLang="ja-JP" dirty="0" smtClean="0">
                <a:solidFill>
                  <a:schemeClr val="tx1"/>
                </a:solidFill>
                <a:latin typeface="ＭＳ Ｐゴシック" pitchFamily="50" charset="-128"/>
                <a:ea typeface="ＭＳ Ｐゴシック" pitchFamily="50" charset="-128"/>
              </a:rPr>
              <a:t>,</a:t>
            </a:r>
          </a:p>
          <a:p>
            <a:pPr algn="ctr"/>
            <a:r>
              <a:rPr lang="ja-JP" altLang="en-US" dirty="0" smtClean="0">
                <a:solidFill>
                  <a:schemeClr val="tx1"/>
                </a:solidFill>
                <a:latin typeface="ＭＳ Ｐゴシック" pitchFamily="50" charset="-128"/>
                <a:ea typeface="ＭＳ Ｐゴシック" pitchFamily="50" charset="-128"/>
              </a:rPr>
              <a:t>願書提出</a:t>
            </a:r>
            <a:endParaRPr kumimoji="1" lang="ja-JP" altLang="en-US" dirty="0">
              <a:solidFill>
                <a:schemeClr val="tx1"/>
              </a:solidFill>
              <a:latin typeface="ＭＳ Ｐゴシック" pitchFamily="50" charset="-128"/>
              <a:ea typeface="ＭＳ Ｐゴシック" pitchFamily="50" charset="-128"/>
            </a:endParaRPr>
          </a:p>
        </p:txBody>
      </p:sp>
      <p:cxnSp>
        <p:nvCxnSpPr>
          <p:cNvPr id="46" name="直線矢印コネクタ 45"/>
          <p:cNvCxnSpPr>
            <a:stCxn id="44" idx="6"/>
            <a:endCxn id="52" idx="1"/>
          </p:cNvCxnSpPr>
          <p:nvPr/>
        </p:nvCxnSpPr>
        <p:spPr>
          <a:xfrm flipV="1">
            <a:off x="3707904" y="4869160"/>
            <a:ext cx="360040" cy="61206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44" idx="6"/>
            <a:endCxn id="53" idx="1"/>
          </p:cNvCxnSpPr>
          <p:nvPr/>
        </p:nvCxnSpPr>
        <p:spPr>
          <a:xfrm>
            <a:off x="3707904" y="5481228"/>
            <a:ext cx="432048" cy="39604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4067944" y="4581128"/>
            <a:ext cx="151216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ﾌﾟﾛｸﾞﾗﾑ参加</a:t>
            </a:r>
            <a:endParaRPr kumimoji="1" lang="en-US" altLang="ja-JP" dirty="0" smtClean="0">
              <a:solidFill>
                <a:schemeClr val="tx1"/>
              </a:solidFill>
            </a:endParaRPr>
          </a:p>
          <a:p>
            <a:pPr algn="ctr"/>
            <a:r>
              <a:rPr kumimoji="1" lang="ja-JP" altLang="en-US" dirty="0" smtClean="0">
                <a:solidFill>
                  <a:schemeClr val="tx1"/>
                </a:solidFill>
              </a:rPr>
              <a:t>可能</a:t>
            </a:r>
            <a:endParaRPr kumimoji="1" lang="ja-JP" altLang="en-US" dirty="0">
              <a:solidFill>
                <a:schemeClr val="tx1"/>
              </a:solidFill>
            </a:endParaRPr>
          </a:p>
        </p:txBody>
      </p:sp>
      <p:sp>
        <p:nvSpPr>
          <p:cNvPr id="53" name="正方形/長方形 52"/>
          <p:cNvSpPr/>
          <p:nvPr/>
        </p:nvSpPr>
        <p:spPr>
          <a:xfrm>
            <a:off x="4139952" y="5589240"/>
            <a:ext cx="144016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ﾌﾟﾛｸﾞﾗﾑ参加</a:t>
            </a:r>
            <a:endParaRPr lang="en-US" altLang="ja-JP" dirty="0" smtClean="0">
              <a:solidFill>
                <a:schemeClr val="tx1"/>
              </a:solidFill>
            </a:endParaRPr>
          </a:p>
          <a:p>
            <a:pPr algn="ctr"/>
            <a:r>
              <a:rPr lang="ja-JP" altLang="en-US" dirty="0" smtClean="0">
                <a:solidFill>
                  <a:schemeClr val="tx1"/>
                </a:solidFill>
              </a:rPr>
              <a:t>不可能</a:t>
            </a:r>
            <a:endParaRPr kumimoji="1" lang="ja-JP" altLang="en-US" dirty="0">
              <a:solidFill>
                <a:schemeClr val="tx1"/>
              </a:solidFill>
            </a:endParaRPr>
          </a:p>
        </p:txBody>
      </p:sp>
      <p:cxnSp>
        <p:nvCxnSpPr>
          <p:cNvPr id="54" name="直線矢印コネクタ 53"/>
          <p:cNvCxnSpPr>
            <a:stCxn id="53" idx="3"/>
          </p:cNvCxnSpPr>
          <p:nvPr/>
        </p:nvCxnSpPr>
        <p:spPr>
          <a:xfrm>
            <a:off x="5580112" y="5877272"/>
            <a:ext cx="288032"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868144" y="5337212"/>
            <a:ext cx="3254417" cy="1138773"/>
          </a:xfrm>
          <a:prstGeom prst="rect">
            <a:avLst/>
          </a:prstGeom>
          <a:noFill/>
          <a:ln>
            <a:noFill/>
          </a:ln>
        </p:spPr>
        <p:txBody>
          <a:bodyPr wrap="none" rtlCol="0">
            <a:spAutoFit/>
          </a:bodyPr>
          <a:lstStyle/>
          <a:p>
            <a:r>
              <a:rPr lang="ja-JP" altLang="en-US" dirty="0" smtClean="0"/>
              <a:t>他科の科目は履修不可</a:t>
            </a:r>
          </a:p>
          <a:p>
            <a:r>
              <a:rPr kumimoji="1" lang="ja-JP" altLang="en-US" dirty="0" smtClean="0"/>
              <a:t>自研究科の科目は履修可</a:t>
            </a:r>
            <a:endParaRPr kumimoji="1" lang="en-US" altLang="ja-JP" dirty="0" smtClean="0"/>
          </a:p>
          <a:p>
            <a:r>
              <a:rPr lang="en-US" altLang="ja-JP" sz="1600" dirty="0" smtClean="0"/>
              <a:t>※</a:t>
            </a:r>
            <a:r>
              <a:rPr lang="ja-JP" altLang="en-US" sz="1600" dirty="0" smtClean="0"/>
              <a:t>但し，現代社会と科学技術入門と</a:t>
            </a:r>
            <a:endParaRPr lang="en-US" altLang="ja-JP" sz="1600" dirty="0" smtClean="0"/>
          </a:p>
          <a:p>
            <a:r>
              <a:rPr kumimoji="1" lang="ja-JP" altLang="en-US" sz="1600" dirty="0" smtClean="0"/>
              <a:t>　　現代社会と科学技術は不可</a:t>
            </a:r>
            <a:endParaRPr kumimoji="1" lang="en-US" altLang="ja-JP" sz="1600" dirty="0" smtClean="0"/>
          </a:p>
        </p:txBody>
      </p:sp>
      <p:sp>
        <p:nvSpPr>
          <p:cNvPr id="58" name="正方形/長方形 57"/>
          <p:cNvSpPr/>
          <p:nvPr/>
        </p:nvSpPr>
        <p:spPr>
          <a:xfrm>
            <a:off x="2555776" y="4437112"/>
            <a:ext cx="6516216" cy="21602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左右矢印 58"/>
          <p:cNvSpPr/>
          <p:nvPr/>
        </p:nvSpPr>
        <p:spPr>
          <a:xfrm>
            <a:off x="3887924" y="2276872"/>
            <a:ext cx="2124236" cy="3086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454696" y="2585478"/>
            <a:ext cx="738664" cy="1672894"/>
          </a:xfrm>
          <a:prstGeom prst="rect">
            <a:avLst/>
          </a:prstGeom>
          <a:noFill/>
        </p:spPr>
        <p:txBody>
          <a:bodyPr vert="eaVert" wrap="none" rtlCol="0">
            <a:spAutoFit/>
          </a:bodyPr>
          <a:lstStyle/>
          <a:p>
            <a:r>
              <a:rPr kumimoji="1" lang="ja-JP" altLang="en-US" b="1" dirty="0" smtClean="0">
                <a:solidFill>
                  <a:srgbClr val="FF0000"/>
                </a:solidFill>
              </a:rPr>
              <a:t>履修科目を</a:t>
            </a:r>
            <a:endParaRPr kumimoji="1" lang="en-US" altLang="ja-JP" b="1" dirty="0" smtClean="0">
              <a:solidFill>
                <a:srgbClr val="FF0000"/>
              </a:solidFill>
            </a:endParaRPr>
          </a:p>
          <a:p>
            <a:r>
              <a:rPr kumimoji="1" lang="ja-JP" altLang="en-US" b="1" dirty="0" smtClean="0">
                <a:solidFill>
                  <a:srgbClr val="FF0000"/>
                </a:solidFill>
              </a:rPr>
              <a:t>ユニットに申込む</a:t>
            </a:r>
            <a:endParaRPr kumimoji="1" lang="ja-JP" altLang="en-US" b="1" dirty="0">
              <a:solidFill>
                <a:srgbClr val="FF0000"/>
              </a:solidFill>
            </a:endParaRPr>
          </a:p>
        </p:txBody>
      </p:sp>
      <p:sp>
        <p:nvSpPr>
          <p:cNvPr id="62" name="円形吹き出し 61"/>
          <p:cNvSpPr/>
          <p:nvPr/>
        </p:nvSpPr>
        <p:spPr>
          <a:xfrm>
            <a:off x="206420" y="5186933"/>
            <a:ext cx="1728192" cy="1008112"/>
          </a:xfrm>
          <a:prstGeom prst="wedgeEllipseCallout">
            <a:avLst>
              <a:gd name="adj1" fmla="val 24584"/>
              <a:gd name="adj2" fmla="val -9389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rPr>
              <a:t>他研究科の科目は早目に！</a:t>
            </a:r>
            <a:endParaRPr kumimoji="1" lang="ja-JP" altLang="en-US" dirty="0">
              <a:solidFill>
                <a:schemeClr val="tx1"/>
              </a:solidFill>
            </a:endParaRPr>
          </a:p>
        </p:txBody>
      </p:sp>
      <p:sp>
        <p:nvSpPr>
          <p:cNvPr id="64" name="テキスト ボックス 63"/>
          <p:cNvSpPr txBox="1"/>
          <p:nvPr/>
        </p:nvSpPr>
        <p:spPr>
          <a:xfrm>
            <a:off x="5868144" y="4684494"/>
            <a:ext cx="2961067" cy="369332"/>
          </a:xfrm>
          <a:prstGeom prst="rect">
            <a:avLst/>
          </a:prstGeom>
          <a:noFill/>
          <a:ln>
            <a:noFill/>
          </a:ln>
        </p:spPr>
        <p:txBody>
          <a:bodyPr wrap="none" rtlCol="0">
            <a:spAutoFit/>
          </a:bodyPr>
          <a:lstStyle/>
          <a:p>
            <a:r>
              <a:rPr kumimoji="1" lang="ja-JP" altLang="en-US" dirty="0" smtClean="0"/>
              <a:t>履修科目をユニットに申込む</a:t>
            </a:r>
            <a:endParaRPr kumimoji="1" lang="ja-JP" altLang="en-US" dirty="0"/>
          </a:p>
        </p:txBody>
      </p:sp>
      <p:cxnSp>
        <p:nvCxnSpPr>
          <p:cNvPr id="65" name="直線矢印コネクタ 64"/>
          <p:cNvCxnSpPr>
            <a:stCxn id="52" idx="3"/>
          </p:cNvCxnSpPr>
          <p:nvPr/>
        </p:nvCxnSpPr>
        <p:spPr>
          <a:xfrm>
            <a:off x="5580112" y="4869160"/>
            <a:ext cx="288032"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877133" y="1988840"/>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550761" y="1628801"/>
            <a:ext cx="530915" cy="369332"/>
          </a:xfrm>
          <a:prstGeom prst="rect">
            <a:avLst/>
          </a:prstGeom>
          <a:noFill/>
        </p:spPr>
        <p:txBody>
          <a:bodyPr wrap="none" rtlCol="0">
            <a:spAutoFit/>
          </a:bodyPr>
          <a:lstStyle/>
          <a:p>
            <a:r>
              <a:rPr kumimoji="1" lang="en-US" altLang="ja-JP" b="1" dirty="0" smtClean="0">
                <a:latin typeface="ＭＳ Ｐゴシック" pitchFamily="50" charset="-128"/>
                <a:ea typeface="ＭＳ Ｐゴシック" pitchFamily="50" charset="-128"/>
              </a:rPr>
              <a:t>5/9</a:t>
            </a:r>
            <a:endParaRPr kumimoji="1" lang="ja-JP" altLang="en-US" b="1" dirty="0">
              <a:latin typeface="ＭＳ Ｐゴシック" pitchFamily="50" charset="-128"/>
              <a:ea typeface="ＭＳ Ｐゴシック" pitchFamily="50" charset="-128"/>
            </a:endParaRPr>
          </a:p>
        </p:txBody>
      </p:sp>
      <p:sp>
        <p:nvSpPr>
          <p:cNvPr id="47" name="テキスト ボックス 46"/>
          <p:cNvSpPr txBox="1"/>
          <p:nvPr/>
        </p:nvSpPr>
        <p:spPr>
          <a:xfrm>
            <a:off x="6643631" y="2325814"/>
            <a:ext cx="461665" cy="1897314"/>
          </a:xfrm>
          <a:prstGeom prst="rect">
            <a:avLst/>
          </a:prstGeom>
          <a:noFill/>
        </p:spPr>
        <p:txBody>
          <a:bodyPr vert="eaVert" wrap="none" rtlCol="0">
            <a:spAutoFit/>
          </a:bodyPr>
          <a:lstStyle/>
          <a:p>
            <a:r>
              <a:rPr lang="ja-JP" altLang="en-US" b="1" dirty="0" smtClean="0"/>
              <a:t>オリエンテーション</a:t>
            </a:r>
            <a:endParaRPr lang="en-US" altLang="ja-JP" b="1" dirty="0" smtClean="0"/>
          </a:p>
        </p:txBody>
      </p:sp>
    </p:spTree>
    <p:extLst>
      <p:ext uri="{BB962C8B-B14F-4D97-AF65-F5344CB8AC3E}">
        <p14:creationId xmlns:p14="http://schemas.microsoft.com/office/powerpoint/2010/main" val="331848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prstClr val="black"/>
                </a:solidFill>
                <a:latin typeface="HGP創英ﾌﾟﾚｾﾞﾝｽEB" pitchFamily="18" charset="-128"/>
                <a:ea typeface="HGP創英ﾌﾟﾚｾﾞﾝｽEB" pitchFamily="18" charset="-128"/>
              </a:rPr>
              <a:t>学際融合教育研究推進センター政策のための科学ユニット</a:t>
            </a:r>
            <a:endParaRPr lang="ja-JP" altLang="en-US" dirty="0">
              <a:solidFill>
                <a:prstClr val="black"/>
              </a:solidFill>
              <a:latin typeface="HGP創英ﾌﾟﾚｾﾞﾝｽEB" pitchFamily="18" charset="-128"/>
              <a:ea typeface="HGP創英ﾌﾟﾚｾﾞﾝｽEB" pitchFamily="18" charset="-128"/>
            </a:endParaRPr>
          </a:p>
        </p:txBody>
      </p:sp>
      <p:sp>
        <p:nvSpPr>
          <p:cNvPr id="6" name="タイトル 10"/>
          <p:cNvSpPr txBox="1">
            <a:spLocks/>
          </p:cNvSpPr>
          <p:nvPr/>
        </p:nvSpPr>
        <p:spPr>
          <a:xfrm>
            <a:off x="251521" y="548680"/>
            <a:ext cx="7200800" cy="576064"/>
          </a:xfrm>
          <a:prstGeom prst="rect">
            <a:avLst/>
          </a:prstGeom>
        </p:spPr>
        <p:txBody>
          <a:bodyPr>
            <a:noAutofit/>
          </a:bodyPr>
          <a:lstStyle/>
          <a:p>
            <a:pPr algn="ctr" defTabSz="914400">
              <a:spcBef>
                <a:spcPct val="0"/>
              </a:spcBef>
            </a:pPr>
            <a:r>
              <a:rPr lang="ja-JP" altLang="en-US" sz="3600" dirty="0" smtClean="0">
                <a:solidFill>
                  <a:prstClr val="black"/>
                </a:solidFill>
                <a:latin typeface="ＭＳ Ｐゴシック"/>
              </a:rPr>
              <a:t>履修登録の例</a:t>
            </a:r>
            <a:endParaRPr lang="ja-JP" altLang="en-US" sz="3600" dirty="0">
              <a:solidFill>
                <a:prstClr val="black"/>
              </a:solidFill>
              <a:latin typeface="ＭＳ Ｐゴシック"/>
            </a:endParaRPr>
          </a:p>
        </p:txBody>
      </p:sp>
      <p:cxnSp>
        <p:nvCxnSpPr>
          <p:cNvPr id="7" name="直線コネクタ 6"/>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9" name="コンテンツ プレースホルダ 8"/>
          <p:cNvGraphicFramePr>
            <a:graphicFrameLocks noGrp="1"/>
          </p:cNvGraphicFramePr>
          <p:nvPr>
            <p:ph idx="1"/>
            <p:extLst/>
          </p:nvPr>
        </p:nvGraphicFramePr>
        <p:xfrm>
          <a:off x="251520" y="1340768"/>
          <a:ext cx="8640960" cy="4925348"/>
        </p:xfrm>
        <a:graphic>
          <a:graphicData uri="http://schemas.openxmlformats.org/drawingml/2006/table">
            <a:tbl>
              <a:tblPr firstRow="1" bandRow="1">
                <a:tableStyleId>{5940675A-B579-460E-94D1-54222C63F5DA}</a:tableStyleId>
              </a:tblPr>
              <a:tblGrid>
                <a:gridCol w="1361380"/>
                <a:gridCol w="2095500"/>
                <a:gridCol w="1422400"/>
                <a:gridCol w="3761680"/>
              </a:tblGrid>
              <a:tr h="720080">
                <a:tc>
                  <a:txBody>
                    <a:bodyPr/>
                    <a:lstStyle/>
                    <a:p>
                      <a:pPr algn="ctr"/>
                      <a:r>
                        <a:rPr kumimoji="1" lang="ja-JP" altLang="en-US" sz="1400" dirty="0" smtClean="0"/>
                        <a:t>所属</a:t>
                      </a:r>
                      <a:endParaRPr kumimoji="1" lang="ja-JP" altLang="en-US" sz="1400" b="0" dirty="0"/>
                    </a:p>
                  </a:txBody>
                  <a:tcPr anchor="ctr">
                    <a:solidFill>
                      <a:schemeClr val="accent5">
                        <a:lumMod val="40000"/>
                        <a:lumOff val="60000"/>
                      </a:schemeClr>
                    </a:solidFill>
                  </a:tcPr>
                </a:tc>
                <a:tc>
                  <a:txBody>
                    <a:bodyPr/>
                    <a:lstStyle/>
                    <a:p>
                      <a:pPr algn="ctr"/>
                      <a:r>
                        <a:rPr kumimoji="1" lang="ja-JP" altLang="en-US" sz="1400" dirty="0" smtClean="0"/>
                        <a:t>履修希望科目</a:t>
                      </a:r>
                      <a:endParaRPr kumimoji="1" lang="ja-JP" altLang="en-US" sz="1400" b="0" dirty="0"/>
                    </a:p>
                  </a:txBody>
                  <a:tcPr anchor="ctr">
                    <a:solidFill>
                      <a:schemeClr val="accent5">
                        <a:lumMod val="40000"/>
                        <a:lumOff val="60000"/>
                      </a:schemeClr>
                    </a:solidFill>
                  </a:tcPr>
                </a:tc>
                <a:tc>
                  <a:txBody>
                    <a:bodyPr/>
                    <a:lstStyle/>
                    <a:p>
                      <a:pPr algn="ctr"/>
                      <a:r>
                        <a:rPr kumimoji="1" lang="ja-JP" altLang="en-US" sz="1400" dirty="0" smtClean="0"/>
                        <a:t>科目の</a:t>
                      </a:r>
                      <a:endParaRPr kumimoji="1" lang="en-US" altLang="ja-JP" sz="1400" dirty="0" smtClean="0"/>
                    </a:p>
                    <a:p>
                      <a:pPr algn="ctr"/>
                      <a:r>
                        <a:rPr kumimoji="1" lang="ja-JP" altLang="en-US" sz="1400" dirty="0" smtClean="0"/>
                        <a:t>主担当</a:t>
                      </a:r>
                      <a:r>
                        <a:rPr kumimoji="1" lang="en-US" altLang="ja-JP" sz="1400" dirty="0" smtClean="0"/>
                        <a:t>*</a:t>
                      </a:r>
                      <a:endParaRPr kumimoji="1" lang="ja-JP" altLang="en-US" sz="1400" b="0" dirty="0"/>
                    </a:p>
                  </a:txBody>
                  <a:tcPr anchor="ctr">
                    <a:solidFill>
                      <a:schemeClr val="accent5">
                        <a:lumMod val="40000"/>
                        <a:lumOff val="60000"/>
                      </a:schemeClr>
                    </a:solidFill>
                  </a:tcPr>
                </a:tc>
                <a:tc>
                  <a:txBody>
                    <a:bodyPr/>
                    <a:lstStyle/>
                    <a:p>
                      <a:pPr algn="ctr"/>
                      <a:r>
                        <a:rPr kumimoji="1" lang="ja-JP" altLang="en-US" sz="1400" dirty="0" smtClean="0"/>
                        <a:t>履修申込み方法</a:t>
                      </a:r>
                      <a:endParaRPr kumimoji="1" lang="ja-JP" altLang="en-US" sz="1400" b="0" dirty="0"/>
                    </a:p>
                  </a:txBody>
                  <a:tcPr anchor="ctr">
                    <a:solidFill>
                      <a:schemeClr val="accent5">
                        <a:lumMod val="40000"/>
                        <a:lumOff val="60000"/>
                      </a:schemeClr>
                    </a:solidFill>
                  </a:tcPr>
                </a:tc>
              </a:tr>
              <a:tr h="1051317">
                <a:tc>
                  <a:txBody>
                    <a:bodyPr/>
                    <a:lstStyle/>
                    <a:p>
                      <a:pPr algn="ctr"/>
                      <a:r>
                        <a:rPr kumimoji="1" lang="ja-JP" altLang="en-US" sz="1400" dirty="0" smtClean="0"/>
                        <a:t>医学研究科</a:t>
                      </a:r>
                      <a:endParaRPr kumimoji="1" lang="ja-JP" altLang="en-US" sz="1400" b="0" dirty="0"/>
                    </a:p>
                  </a:txBody>
                  <a:tcPr anchor="ctr"/>
                </a:tc>
                <a:tc>
                  <a:txBody>
                    <a:bodyPr/>
                    <a:lstStyle/>
                    <a:p>
                      <a:pPr algn="ctr"/>
                      <a:r>
                        <a:rPr kumimoji="1" lang="ja-JP" altLang="en-US" sz="1400" dirty="0" smtClean="0"/>
                        <a:t>現代社会と科学</a:t>
                      </a:r>
                      <a:endParaRPr kumimoji="1" lang="en-US" altLang="ja-JP" sz="1400" dirty="0" smtClean="0"/>
                    </a:p>
                    <a:p>
                      <a:pPr algn="ctr"/>
                      <a:r>
                        <a:rPr kumimoji="1" lang="ja-JP" altLang="en-US" sz="1400" dirty="0" smtClean="0"/>
                        <a:t>技術入門（必須）</a:t>
                      </a:r>
                      <a:endParaRPr kumimoji="1" lang="ja-JP" altLang="en-US" sz="1400" b="0" dirty="0"/>
                    </a:p>
                  </a:txBody>
                  <a:tcPr anchor="ctr"/>
                </a:tc>
                <a:tc>
                  <a:txBody>
                    <a:bodyPr/>
                    <a:lstStyle/>
                    <a:p>
                      <a:pPr algn="ctr"/>
                      <a:r>
                        <a:rPr kumimoji="1" lang="ja-JP" altLang="en-US" sz="1400" dirty="0" smtClean="0"/>
                        <a:t>医学研究科</a:t>
                      </a:r>
                      <a:endParaRPr kumimoji="1" lang="ja-JP" altLang="en-US" sz="1400" b="0" dirty="0"/>
                    </a:p>
                  </a:txBody>
                  <a:tcPr anchor="ctr"/>
                </a:tc>
                <a:tc rowSpan="2">
                  <a:txBody>
                    <a:bodyPr/>
                    <a:lstStyle/>
                    <a:p>
                      <a:pPr algn="ctr"/>
                      <a:r>
                        <a:rPr kumimoji="1" lang="ja-JP" altLang="en-US" sz="1400" dirty="0" smtClean="0">
                          <a:solidFill>
                            <a:srgbClr val="FF0000"/>
                          </a:solidFill>
                          <a:latin typeface="ＭＳ Ｐゴシック" pitchFamily="50" charset="-128"/>
                          <a:ea typeface="ＭＳ Ｐゴシック" pitchFamily="50" charset="-128"/>
                        </a:rPr>
                        <a:t>各研究科の所定の手続き</a:t>
                      </a:r>
                      <a:endParaRPr kumimoji="1" lang="en-US" altLang="ja-JP" sz="1400" dirty="0" smtClean="0">
                        <a:solidFill>
                          <a:srgbClr val="FF0000"/>
                        </a:solidFill>
                        <a:latin typeface="ＭＳ Ｐゴシック" pitchFamily="50" charset="-128"/>
                        <a:ea typeface="ＭＳ Ｐゴシック" pitchFamily="50" charset="-128"/>
                      </a:endParaRPr>
                    </a:p>
                    <a:p>
                      <a:pPr algn="ctr"/>
                      <a:endParaRPr kumimoji="1" lang="en-US" altLang="ja-JP" sz="1400" b="0" dirty="0" smtClean="0">
                        <a:latin typeface="ＭＳ Ｐゴシック" pitchFamily="50" charset="-128"/>
                        <a:ea typeface="ＭＳ Ｐゴシック" pitchFamily="50" charset="-128"/>
                      </a:endParaRPr>
                    </a:p>
                    <a:p>
                      <a:pPr algn="ctr"/>
                      <a:r>
                        <a:rPr kumimoji="1" lang="ja-JP" altLang="en-US" sz="1400" b="0" dirty="0" smtClean="0">
                          <a:latin typeface="ＭＳ Ｐゴシック" pitchFamily="50" charset="-128"/>
                          <a:ea typeface="ＭＳ Ｐゴシック" pitchFamily="50" charset="-128"/>
                        </a:rPr>
                        <a:t>例：医学研究科では</a:t>
                      </a:r>
                      <a:endParaRPr kumimoji="1" lang="en-US" altLang="ja-JP" sz="1400" b="0" dirty="0" smtClean="0">
                        <a:latin typeface="ＭＳ Ｐゴシック" pitchFamily="50" charset="-128"/>
                        <a:ea typeface="ＭＳ Ｐゴシック" pitchFamily="50" charset="-128"/>
                      </a:endParaRPr>
                    </a:p>
                    <a:p>
                      <a:pPr algn="ctr"/>
                      <a:r>
                        <a:rPr kumimoji="1" lang="en-US" altLang="ja-JP" sz="1400" b="0" dirty="0" smtClean="0">
                          <a:latin typeface="ＭＳ Ｐゴシック" pitchFamily="50" charset="-128"/>
                          <a:ea typeface="ＭＳ Ｐゴシック" pitchFamily="50" charset="-128"/>
                        </a:rPr>
                        <a:t>KULASIS</a:t>
                      </a:r>
                      <a:r>
                        <a:rPr kumimoji="1" lang="ja-JP" altLang="en-US" sz="1400" b="0" dirty="0" smtClean="0">
                          <a:latin typeface="ＭＳ Ｐゴシック" pitchFamily="50" charset="-128"/>
                          <a:ea typeface="ＭＳ Ｐゴシック" pitchFamily="50" charset="-128"/>
                        </a:rPr>
                        <a:t>で登録</a:t>
                      </a:r>
                      <a:endParaRPr kumimoji="1" lang="en-US" altLang="ja-JP" sz="1400" b="0" dirty="0" smtClean="0">
                        <a:latin typeface="ＭＳ Ｐゴシック" pitchFamily="50" charset="-128"/>
                        <a:ea typeface="ＭＳ Ｐゴシック" pitchFamily="50" charset="-128"/>
                      </a:endParaRPr>
                    </a:p>
                    <a:p>
                      <a:pPr algn="ctr"/>
                      <a:r>
                        <a:rPr kumimoji="1" lang="ja-JP" altLang="en-US" sz="1400" b="0" dirty="0" smtClean="0">
                          <a:latin typeface="ＭＳ Ｐゴシック" pitchFamily="50" charset="-128"/>
                          <a:ea typeface="ＭＳ Ｐゴシック" pitchFamily="50" charset="-128"/>
                        </a:rPr>
                        <a:t>工学研究科では，</a:t>
                      </a:r>
                      <a:endParaRPr kumimoji="1" lang="en-US" altLang="ja-JP" sz="1400" b="0" dirty="0" smtClean="0">
                        <a:latin typeface="ＭＳ Ｐゴシック" pitchFamily="50" charset="-128"/>
                        <a:ea typeface="ＭＳ Ｐゴシック" pitchFamily="50" charset="-128"/>
                      </a:endParaRPr>
                    </a:p>
                    <a:p>
                      <a:pPr algn="ctr"/>
                      <a:r>
                        <a:rPr kumimoji="1" lang="ja-JP" altLang="en-US" sz="1400" b="0" dirty="0" smtClean="0">
                          <a:latin typeface="ＭＳ Ｐゴシック" pitchFamily="50" charset="-128"/>
                          <a:ea typeface="ＭＳ Ｐゴシック" pitchFamily="50" charset="-128"/>
                        </a:rPr>
                        <a:t>申込書提出</a:t>
                      </a:r>
                      <a:endParaRPr kumimoji="1" lang="en-US" altLang="ja-JP" sz="1400" b="0" dirty="0" smtClean="0">
                        <a:latin typeface="ＭＳ Ｐゴシック" pitchFamily="50" charset="-128"/>
                        <a:ea typeface="ＭＳ Ｐゴシック" pitchFamily="50" charset="-128"/>
                      </a:endParaRPr>
                    </a:p>
                    <a:p>
                      <a:pPr algn="ctr"/>
                      <a:r>
                        <a:rPr kumimoji="1" lang="en-US" altLang="ja-JP" sz="1400" b="0" dirty="0" smtClean="0">
                          <a:latin typeface="ＭＳ Ｐゴシック" pitchFamily="50" charset="-128"/>
                          <a:ea typeface="ＭＳ Ｐゴシック" pitchFamily="50" charset="-128"/>
                        </a:rPr>
                        <a:t>(</a:t>
                      </a:r>
                      <a:r>
                        <a:rPr kumimoji="1" lang="ja-JP" altLang="en-US" sz="1400" b="0" dirty="0" smtClean="0">
                          <a:latin typeface="ＭＳ Ｐゴシック" pitchFamily="50" charset="-128"/>
                          <a:ea typeface="ＭＳ Ｐゴシック" pitchFamily="50" charset="-128"/>
                        </a:rPr>
                        <a:t>期間等は各研究科の事務宛て要問合せ</a:t>
                      </a:r>
                      <a:r>
                        <a:rPr kumimoji="1" lang="en-US" altLang="ja-JP" sz="1400" b="0" dirty="0" smtClean="0">
                          <a:latin typeface="ＭＳ Ｐゴシック" pitchFamily="50" charset="-128"/>
                          <a:ea typeface="ＭＳ Ｐゴシック" pitchFamily="50" charset="-128"/>
                        </a:rPr>
                        <a:t>)</a:t>
                      </a:r>
                      <a:endParaRPr kumimoji="1" lang="ja-JP" altLang="en-US" sz="1400" b="0" dirty="0">
                        <a:latin typeface="ＭＳ Ｐゴシック" pitchFamily="50" charset="-128"/>
                        <a:ea typeface="ＭＳ Ｐゴシック" pitchFamily="50" charset="-128"/>
                      </a:endParaRPr>
                    </a:p>
                  </a:txBody>
                  <a:tcPr anchor="ctr"/>
                </a:tc>
              </a:tr>
              <a:tr h="1051317">
                <a:tc>
                  <a:txBody>
                    <a:bodyPr/>
                    <a:lstStyle/>
                    <a:p>
                      <a:pPr algn="ctr"/>
                      <a:r>
                        <a:rPr kumimoji="1" lang="ja-JP" altLang="en-US" sz="1400" dirty="0" smtClean="0"/>
                        <a:t>工学研究科</a:t>
                      </a:r>
                      <a:endParaRPr kumimoji="1" lang="ja-JP" altLang="en-US" sz="1400" b="0" dirty="0"/>
                    </a:p>
                  </a:txBody>
                  <a:tcPr anchor="ctr"/>
                </a:tc>
                <a:tc>
                  <a:txBody>
                    <a:bodyPr/>
                    <a:lstStyle/>
                    <a:p>
                      <a:pPr algn="ctr"/>
                      <a:r>
                        <a:rPr kumimoji="1" lang="ja-JP" altLang="en-US" sz="1400" dirty="0" smtClean="0"/>
                        <a:t>可視化シミュレーション学（</a:t>
                      </a:r>
                      <a:r>
                        <a:rPr kumimoji="1" lang="ja-JP" altLang="en-US" sz="1400" dirty="0" smtClean="0"/>
                        <a:t>選択）</a:t>
                      </a:r>
                      <a:endParaRPr kumimoji="1" lang="ja-JP" altLang="en-US" sz="1400" b="0" dirty="0"/>
                    </a:p>
                  </a:txBody>
                  <a:tcPr anchor="ctr"/>
                </a:tc>
                <a:tc>
                  <a:txBody>
                    <a:bodyPr/>
                    <a:lstStyle/>
                    <a:p>
                      <a:pPr algn="ctr"/>
                      <a:r>
                        <a:rPr kumimoji="1" lang="ja-JP" altLang="en-US" sz="1400" dirty="0" smtClean="0"/>
                        <a:t>工学研究科</a:t>
                      </a:r>
                      <a:endParaRPr kumimoji="1" lang="ja-JP" altLang="en-US" sz="1400" b="0" dirty="0"/>
                    </a:p>
                  </a:txBody>
                  <a:tcPr anchor="ctr"/>
                </a:tc>
                <a:tc vMerge="1">
                  <a:txBody>
                    <a:bodyPr/>
                    <a:lstStyle/>
                    <a:p>
                      <a:pPr algn="ctr"/>
                      <a:endParaRPr kumimoji="1" lang="ja-JP" altLang="en-US" sz="2000" b="0" dirty="0"/>
                    </a:p>
                  </a:txBody>
                  <a:tcPr anchor="ctr"/>
                </a:tc>
              </a:tr>
              <a:tr h="1051317">
                <a:tc>
                  <a:txBody>
                    <a:bodyPr/>
                    <a:lstStyle/>
                    <a:p>
                      <a:pPr algn="ctr"/>
                      <a:r>
                        <a:rPr kumimoji="1" lang="ja-JP" altLang="en-US" sz="1400" dirty="0" smtClean="0"/>
                        <a:t>農学研究科</a:t>
                      </a:r>
                      <a:endParaRPr kumimoji="1" lang="ja-JP" altLang="en-US" sz="14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現代社会と科学</a:t>
                      </a:r>
                      <a:endParaRPr kumimoji="1" lang="en-US" altLang="ja-JP"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技術入門（必須）</a:t>
                      </a:r>
                      <a:endParaRPr kumimoji="1" lang="ja-JP" altLang="en-US" sz="1400" b="0" dirty="0" smtClean="0"/>
                    </a:p>
                  </a:txBody>
                  <a:tcPr anchor="ctr"/>
                </a:tc>
                <a:tc>
                  <a:txBody>
                    <a:bodyPr/>
                    <a:lstStyle/>
                    <a:p>
                      <a:pPr algn="ctr"/>
                      <a:r>
                        <a:rPr kumimoji="1" lang="ja-JP" altLang="en-US" sz="1400" dirty="0" smtClean="0"/>
                        <a:t>医学研究科</a:t>
                      </a:r>
                      <a:endParaRPr kumimoji="1" lang="ja-JP" altLang="en-US" sz="1400" b="0" dirty="0"/>
                    </a:p>
                  </a:txBody>
                  <a:tcPr anchor="ctr"/>
                </a:tc>
                <a:tc rowSpan="2">
                  <a:txBody>
                    <a:bodyPr/>
                    <a:lstStyle/>
                    <a:p>
                      <a:pPr algn="ctr"/>
                      <a:r>
                        <a:rPr kumimoji="1" lang="ja-JP" altLang="en-US" sz="1400" b="0" dirty="0" smtClean="0">
                          <a:solidFill>
                            <a:srgbClr val="FF0000"/>
                          </a:solidFill>
                          <a:latin typeface="ＭＳ Ｐゴシック" pitchFamily="50" charset="-128"/>
                          <a:ea typeface="ＭＳ Ｐゴシック" pitchFamily="50" charset="-128"/>
                        </a:rPr>
                        <a:t>開講研究科への</a:t>
                      </a:r>
                      <a:endParaRPr kumimoji="1" lang="en-US" altLang="ja-JP" sz="1400" b="0" dirty="0" smtClean="0">
                        <a:solidFill>
                          <a:srgbClr val="FF0000"/>
                        </a:solidFill>
                        <a:latin typeface="ＭＳ Ｐゴシック" pitchFamily="50" charset="-128"/>
                        <a:ea typeface="ＭＳ Ｐゴシック" pitchFamily="50" charset="-128"/>
                      </a:endParaRPr>
                    </a:p>
                    <a:p>
                      <a:pPr algn="ctr"/>
                      <a:r>
                        <a:rPr kumimoji="1" lang="ja-JP" altLang="en-US" sz="1400" b="0" dirty="0" smtClean="0">
                          <a:solidFill>
                            <a:srgbClr val="FF0000"/>
                          </a:solidFill>
                          <a:latin typeface="ＭＳ Ｐゴシック" pitchFamily="50" charset="-128"/>
                          <a:ea typeface="ＭＳ Ｐゴシック" pitchFamily="50" charset="-128"/>
                        </a:rPr>
                        <a:t>聴講手続きが必要</a:t>
                      </a:r>
                      <a:endParaRPr kumimoji="1" lang="en-US" altLang="ja-JP" sz="1400" b="0" dirty="0" smtClean="0">
                        <a:solidFill>
                          <a:srgbClr val="FF0000"/>
                        </a:solidFill>
                        <a:latin typeface="ＭＳ Ｐゴシック" pitchFamily="50" charset="-128"/>
                        <a:ea typeface="ＭＳ Ｐゴシック" pitchFamily="50" charset="-128"/>
                      </a:endParaRPr>
                    </a:p>
                    <a:p>
                      <a:pPr algn="ctr"/>
                      <a:endParaRPr kumimoji="1" lang="en-US" altLang="ja-JP" sz="1400" b="0" dirty="0" smtClean="0">
                        <a:solidFill>
                          <a:srgbClr val="FF0000"/>
                        </a:solidFill>
                        <a:latin typeface="ＭＳ Ｐゴシック" pitchFamily="50" charset="-128"/>
                        <a:ea typeface="ＭＳ Ｐゴシック" pitchFamily="50" charset="-128"/>
                      </a:endParaRPr>
                    </a:p>
                    <a:p>
                      <a:pPr algn="ctr"/>
                      <a:r>
                        <a:rPr kumimoji="1" lang="ja-JP" altLang="en-US" sz="1400" b="0" dirty="0" smtClean="0">
                          <a:latin typeface="ＭＳ Ｐゴシック" pitchFamily="50" charset="-128"/>
                          <a:ea typeface="ＭＳ Ｐゴシック" pitchFamily="50" charset="-128"/>
                        </a:rPr>
                        <a:t>自研究科の所定の</a:t>
                      </a:r>
                      <a:r>
                        <a:rPr kumimoji="1" lang="ja-JP" altLang="en-US" sz="1400" b="1" dirty="0" smtClean="0">
                          <a:solidFill>
                            <a:srgbClr val="FF0000"/>
                          </a:solidFill>
                          <a:latin typeface="ＭＳ Ｐゴシック" pitchFamily="50" charset="-128"/>
                          <a:ea typeface="ＭＳ Ｐゴシック" pitchFamily="50" charset="-128"/>
                        </a:rPr>
                        <a:t>「他研究科聴講願」</a:t>
                      </a:r>
                      <a:r>
                        <a:rPr kumimoji="1" lang="ja-JP" altLang="en-US" sz="1400" b="0" dirty="0" smtClean="0">
                          <a:latin typeface="ＭＳ Ｐゴシック" pitchFamily="50" charset="-128"/>
                          <a:ea typeface="ＭＳ Ｐゴシック" pitchFamily="50" charset="-128"/>
                        </a:rPr>
                        <a:t>に必要事項を記入し，</a:t>
                      </a:r>
                      <a:endParaRPr kumimoji="1" lang="en-US" altLang="ja-JP" sz="1400" b="0" dirty="0" smtClean="0">
                        <a:latin typeface="ＭＳ Ｐゴシック" pitchFamily="50" charset="-128"/>
                        <a:ea typeface="ＭＳ Ｐゴシック" pitchFamily="50" charset="-128"/>
                      </a:endParaRPr>
                    </a:p>
                    <a:p>
                      <a:pPr algn="ctr"/>
                      <a:r>
                        <a:rPr kumimoji="1" lang="ja-JP" altLang="en-US" sz="1400" b="0" dirty="0" smtClean="0">
                          <a:latin typeface="ＭＳ Ｐゴシック" pitchFamily="50" charset="-128"/>
                          <a:ea typeface="ＭＳ Ｐゴシック" pitchFamily="50" charset="-128"/>
                        </a:rPr>
                        <a:t>自研究科の事務に提出。</a:t>
                      </a:r>
                      <a:endParaRPr kumimoji="1" lang="en-US" altLang="ja-JP" sz="1400" b="0" dirty="0" smtClean="0">
                        <a:latin typeface="ＭＳ Ｐゴシック" pitchFamily="50" charset="-128"/>
                        <a:ea typeface="ＭＳ Ｐゴシック" pitchFamily="50" charset="-128"/>
                      </a:endParaRPr>
                    </a:p>
                    <a:p>
                      <a:pPr algn="ctr"/>
                      <a:r>
                        <a:rPr kumimoji="1" lang="ja-JP" altLang="en-US" sz="1400" b="0" dirty="0" smtClean="0">
                          <a:solidFill>
                            <a:srgbClr val="FF0000"/>
                          </a:solidFill>
                          <a:latin typeface="ＭＳ Ｐゴシック" pitchFamily="50" charset="-128"/>
                          <a:ea typeface="ＭＳ Ｐゴシック" pitchFamily="50" charset="-128"/>
                        </a:rPr>
                        <a:t>締切日が各科で異なるので留意</a:t>
                      </a:r>
                      <a:r>
                        <a:rPr kumimoji="1" lang="ja-JP" altLang="en-US" sz="1400" b="0" dirty="0" smtClean="0">
                          <a:latin typeface="ＭＳ Ｐゴシック" pitchFamily="50" charset="-128"/>
                          <a:ea typeface="ＭＳ Ｐゴシック" pitchFamily="50" charset="-128"/>
                        </a:rPr>
                        <a:t>。</a:t>
                      </a:r>
                      <a:endParaRPr kumimoji="1" lang="en-US" altLang="ja-JP" sz="1400" b="0" dirty="0" smtClean="0">
                        <a:latin typeface="ＭＳ Ｐゴシック" pitchFamily="50" charset="-128"/>
                        <a:ea typeface="ＭＳ Ｐゴシック" pitchFamily="50" charset="-128"/>
                      </a:endParaRPr>
                    </a:p>
                    <a:p>
                      <a:pPr algn="ctr"/>
                      <a:r>
                        <a:rPr kumimoji="1" lang="ja-JP" altLang="en-US" sz="1400" b="0" dirty="0" smtClean="0">
                          <a:solidFill>
                            <a:srgbClr val="FF0000"/>
                          </a:solidFill>
                          <a:latin typeface="ＭＳ Ｐゴシック" pitchFamily="50" charset="-128"/>
                          <a:ea typeface="ＭＳ Ｐゴシック" pitchFamily="50" charset="-128"/>
                        </a:rPr>
                        <a:t>各研究科の事務に問合せること！</a:t>
                      </a:r>
                      <a:endParaRPr kumimoji="1" lang="en-US" altLang="ja-JP" sz="1400" b="0" dirty="0" smtClean="0">
                        <a:solidFill>
                          <a:srgbClr val="FF0000"/>
                        </a:solidFill>
                        <a:latin typeface="ＭＳ Ｐゴシック" pitchFamily="50" charset="-128"/>
                        <a:ea typeface="ＭＳ Ｐゴシック" pitchFamily="50" charset="-128"/>
                      </a:endParaRPr>
                    </a:p>
                  </a:txBody>
                  <a:tcPr anchor="ctr"/>
                </a:tc>
              </a:tr>
              <a:tr h="1051317">
                <a:tc>
                  <a:txBody>
                    <a:bodyPr/>
                    <a:lstStyle/>
                    <a:p>
                      <a:pPr algn="ctr"/>
                      <a:r>
                        <a:rPr kumimoji="1" lang="ja-JP" altLang="en-US" sz="1400" dirty="0" smtClean="0"/>
                        <a:t>人間・</a:t>
                      </a:r>
                      <a:r>
                        <a:rPr kumimoji="1" lang="ja-JP" altLang="en-US" sz="1400" dirty="0" smtClean="0"/>
                        <a:t>環境学</a:t>
                      </a:r>
                      <a:endParaRPr kumimoji="1" lang="en-US" altLang="ja-JP" sz="1400" dirty="0" smtClean="0"/>
                    </a:p>
                    <a:p>
                      <a:pPr algn="ctr"/>
                      <a:r>
                        <a:rPr kumimoji="1" lang="ja-JP" altLang="en-US" sz="1400" dirty="0" smtClean="0"/>
                        <a:t>研究科</a:t>
                      </a:r>
                      <a:endParaRPr kumimoji="1" lang="ja-JP" altLang="en-US" sz="1400" b="0" dirty="0"/>
                    </a:p>
                  </a:txBody>
                  <a:tcPr anchor="ctr"/>
                </a:tc>
                <a:tc>
                  <a:txBody>
                    <a:bodyPr/>
                    <a:lstStyle/>
                    <a:p>
                      <a:pPr algn="ctr"/>
                      <a:r>
                        <a:rPr kumimoji="1" lang="ja-JP" altLang="en-US" sz="1400" dirty="0" smtClean="0"/>
                        <a:t>京都学のための科学</a:t>
                      </a:r>
                      <a:endParaRPr kumimoji="1" lang="en-US" altLang="ja-JP" sz="1400" dirty="0" smtClean="0"/>
                    </a:p>
                    <a:p>
                      <a:pPr algn="ctr"/>
                      <a:r>
                        <a:rPr kumimoji="1" lang="ja-JP" altLang="en-US" sz="1400" dirty="0" smtClean="0"/>
                        <a:t>（選択）</a:t>
                      </a:r>
                      <a:endParaRPr kumimoji="1" lang="ja-JP" altLang="en-US" sz="1400" b="0" dirty="0"/>
                    </a:p>
                  </a:txBody>
                  <a:tcPr anchor="ctr"/>
                </a:tc>
                <a:tc>
                  <a:txBody>
                    <a:bodyPr/>
                    <a:lstStyle/>
                    <a:p>
                      <a:pPr algn="ctr"/>
                      <a:r>
                        <a:rPr kumimoji="1" lang="ja-JP" altLang="en-US" sz="1400" dirty="0" smtClean="0"/>
                        <a:t>学術</a:t>
                      </a:r>
                      <a:r>
                        <a:rPr kumimoji="1" lang="ja-JP" altLang="en-US" sz="1400" dirty="0" smtClean="0"/>
                        <a:t>情報</a:t>
                      </a:r>
                      <a:r>
                        <a:rPr kumimoji="1" lang="en-US" altLang="ja-JP" sz="1400" dirty="0" smtClean="0"/>
                        <a:t/>
                      </a:r>
                      <a:br>
                        <a:rPr kumimoji="1" lang="en-US" altLang="ja-JP" sz="1400" dirty="0" smtClean="0"/>
                      </a:br>
                      <a:r>
                        <a:rPr kumimoji="1" lang="ja-JP" altLang="en-US" sz="1400" dirty="0" smtClean="0"/>
                        <a:t>メディアセンター</a:t>
                      </a:r>
                      <a:r>
                        <a:rPr kumimoji="1" lang="en-US" altLang="ja-JP" sz="1400" dirty="0" smtClean="0"/>
                        <a:t/>
                      </a:r>
                      <a:br>
                        <a:rPr kumimoji="1" lang="en-US" altLang="ja-JP" sz="1400" dirty="0" smtClean="0"/>
                      </a:br>
                      <a:r>
                        <a:rPr kumimoji="1" lang="en-US" altLang="ja-JP" sz="1400" dirty="0" smtClean="0"/>
                        <a:t>(</a:t>
                      </a:r>
                      <a:r>
                        <a:rPr kumimoji="1" lang="ja-JP" altLang="en-US" sz="1400" dirty="0" smtClean="0"/>
                        <a:t>全学共通科目</a:t>
                      </a:r>
                      <a:r>
                        <a:rPr kumimoji="1" lang="en-US" altLang="ja-JP" sz="1400" dirty="0" smtClean="0"/>
                        <a:t>)</a:t>
                      </a:r>
                      <a:endParaRPr kumimoji="1" lang="ja-JP" altLang="en-US" sz="1400" b="0" dirty="0"/>
                    </a:p>
                  </a:txBody>
                  <a:tcPr anchor="ctr"/>
                </a:tc>
                <a:tc vMerge="1">
                  <a:txBody>
                    <a:bodyPr/>
                    <a:lstStyle/>
                    <a:p>
                      <a:pPr algn="ctr"/>
                      <a:endParaRPr kumimoji="1" lang="ja-JP" altLang="en-US" sz="2000" b="0" dirty="0">
                        <a:latin typeface="ＭＳ Ｐゴシック" pitchFamily="50" charset="-128"/>
                        <a:ea typeface="ＭＳ Ｐゴシック" pitchFamily="50" charset="-128"/>
                      </a:endParaRPr>
                    </a:p>
                  </a:txBody>
                  <a:tcPr anchor="ctr"/>
                </a:tc>
              </a:tr>
            </a:tbl>
          </a:graphicData>
        </a:graphic>
      </p:graphicFrame>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4297" y="44626"/>
            <a:ext cx="1154206" cy="115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55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7452" y="44625"/>
            <a:ext cx="1381052" cy="138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8" name="タイトル 10"/>
          <p:cNvSpPr txBox="1">
            <a:spLocks/>
          </p:cNvSpPr>
          <p:nvPr/>
        </p:nvSpPr>
        <p:spPr>
          <a:xfrm>
            <a:off x="251521" y="548680"/>
            <a:ext cx="7200800" cy="576064"/>
          </a:xfrm>
          <a:prstGeom prst="rect">
            <a:avLst/>
          </a:prstGeom>
        </p:spPr>
        <p:txBody>
          <a:bodyPr>
            <a:noAutofit/>
          </a:bodyPr>
          <a:lstStyle/>
          <a:p>
            <a:pPr lvl="0" algn="ctr">
              <a:spcBef>
                <a:spcPct val="0"/>
              </a:spcBef>
            </a:pPr>
            <a:r>
              <a:rPr kumimoji="1" lang="ja-JP" altLang="en-US" sz="3600" i="0" u="none" strike="noStrike" kern="1200" cap="none" spc="0" normalizeH="0" baseline="0" noProof="0" dirty="0" smtClean="0">
                <a:ln>
                  <a:noFill/>
                </a:ln>
                <a:solidFill>
                  <a:schemeClr val="tx1"/>
                </a:solidFill>
                <a:effectLst/>
                <a:uLnTx/>
                <a:uFillTx/>
                <a:latin typeface="+mj-ea"/>
                <a:ea typeface="+mj-ea"/>
                <a:cs typeface="+mj-cs"/>
              </a:rPr>
              <a:t>大阪大学講義科目</a:t>
            </a:r>
            <a:r>
              <a:rPr kumimoji="1" lang="ja-JP" altLang="en-US" sz="3600" i="0" u="none" strike="noStrike" kern="1200" cap="none" spc="0" normalizeH="0" baseline="0" noProof="0" dirty="0" smtClean="0">
                <a:ln>
                  <a:noFill/>
                </a:ln>
                <a:solidFill>
                  <a:schemeClr val="tx1"/>
                </a:solidFill>
                <a:effectLst/>
                <a:uLnTx/>
                <a:uFillTx/>
                <a:latin typeface="+mj-ea"/>
                <a:ea typeface="+mj-ea"/>
                <a:cs typeface="+mj-cs"/>
              </a:rPr>
              <a:t>一例</a:t>
            </a:r>
            <a:r>
              <a:rPr kumimoji="1" lang="en-US" altLang="ja-JP" sz="3600" i="0" u="none" strike="noStrike" kern="1200" cap="none" spc="0" normalizeH="0" baseline="0" noProof="0" dirty="0" smtClean="0">
                <a:ln>
                  <a:noFill/>
                </a:ln>
                <a:solidFill>
                  <a:schemeClr val="tx1"/>
                </a:solidFill>
                <a:effectLst/>
                <a:uLnTx/>
                <a:uFillTx/>
                <a:latin typeface="+mj-ea"/>
                <a:ea typeface="+mj-ea"/>
                <a:cs typeface="+mj-cs"/>
              </a:rPr>
              <a:t>(2016</a:t>
            </a:r>
            <a:r>
              <a:rPr kumimoji="1" lang="ja-JP" altLang="en-US" sz="3600" i="0" u="none" strike="noStrike" kern="1200" cap="none" spc="0" normalizeH="0" baseline="0" noProof="0" dirty="0" smtClean="0">
                <a:ln>
                  <a:noFill/>
                </a:ln>
                <a:solidFill>
                  <a:schemeClr val="tx1"/>
                </a:solidFill>
                <a:effectLst/>
                <a:uLnTx/>
                <a:uFillTx/>
                <a:latin typeface="+mj-ea"/>
                <a:ea typeface="+mj-ea"/>
                <a:cs typeface="+mj-cs"/>
              </a:rPr>
              <a:t>年度</a:t>
            </a:r>
            <a:r>
              <a:rPr kumimoji="1" lang="en-US" altLang="ja-JP" sz="3600" i="0" u="none" strike="noStrike" kern="1200" cap="none" spc="0" normalizeH="0" baseline="0" noProof="0" dirty="0" smtClean="0">
                <a:ln>
                  <a:noFill/>
                </a:ln>
                <a:solidFill>
                  <a:schemeClr val="tx1"/>
                </a:solidFill>
                <a:effectLst/>
                <a:uLnTx/>
                <a:uFillTx/>
                <a:latin typeface="+mj-ea"/>
                <a:ea typeface="+mj-ea"/>
                <a:cs typeface="+mj-cs"/>
              </a:rPr>
              <a:t>)</a:t>
            </a: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cxnSp>
        <p:nvCxnSpPr>
          <p:cNvPr id="9" name="直線コネクタ 8"/>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1" name="表 10"/>
          <p:cNvGraphicFramePr>
            <a:graphicFrameLocks noGrp="1"/>
          </p:cNvGraphicFramePr>
          <p:nvPr>
            <p:extLst/>
          </p:nvPr>
        </p:nvGraphicFramePr>
        <p:xfrm>
          <a:off x="412956" y="1628801"/>
          <a:ext cx="8211144" cy="4891460"/>
        </p:xfrm>
        <a:graphic>
          <a:graphicData uri="http://schemas.openxmlformats.org/drawingml/2006/table">
            <a:tbl>
              <a:tblPr/>
              <a:tblGrid>
                <a:gridCol w="1214281"/>
                <a:gridCol w="1115963"/>
                <a:gridCol w="2281084"/>
                <a:gridCol w="3216118"/>
                <a:gridCol w="383698"/>
              </a:tblGrid>
              <a:tr h="175195">
                <a:tc gridSpan="2">
                  <a:txBody>
                    <a:bodyPr/>
                    <a:lstStyle/>
                    <a:p>
                      <a:pPr algn="ctr" fontAlgn="ctr"/>
                      <a:r>
                        <a:rPr lang="ja-JP" altLang="en-US" sz="1050" b="0" i="0" u="none" strike="noStrike" dirty="0">
                          <a:solidFill>
                            <a:srgbClr val="000000"/>
                          </a:solidFill>
                          <a:effectLst/>
                          <a:latin typeface="+mn-ea"/>
                          <a:ea typeface="+mn-ea"/>
                        </a:rPr>
                        <a:t>科目カテゴリー</a:t>
                      </a:r>
                    </a:p>
                  </a:txBody>
                  <a:tcPr marL="4379" marR="4379" marT="437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hMerge="1">
                  <a:txBody>
                    <a:bodyPr/>
                    <a:lstStyle/>
                    <a:p>
                      <a:endParaRPr kumimoji="1" lang="ja-JP" altLang="en-US"/>
                    </a:p>
                  </a:txBody>
                  <a:tcPr/>
                </a:tc>
                <a:tc>
                  <a:txBody>
                    <a:bodyPr/>
                    <a:lstStyle/>
                    <a:p>
                      <a:pPr algn="ctr" fontAlgn="ct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開講部局（課程）</a:t>
                      </a:r>
                    </a:p>
                  </a:txBody>
                  <a:tcPr marL="4379" marR="4379" marT="437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授　業　科　目　名</a:t>
                      </a:r>
                    </a:p>
                  </a:txBody>
                  <a:tcPr marL="4379" marR="4379" marT="437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4379" marR="4379" marT="437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175195">
                <a:tc rowSpan="24">
                  <a:txBody>
                    <a:bodyPr/>
                    <a:lstStyle/>
                    <a:p>
                      <a:pPr algn="l" fontAlgn="ctr"/>
                      <a:r>
                        <a:rPr lang="ja-JP" altLang="en-US" sz="1050" b="0" i="0" u="none" strike="noStrike" dirty="0">
                          <a:solidFill>
                            <a:srgbClr val="000000"/>
                          </a:solidFill>
                          <a:effectLst/>
                          <a:latin typeface="+mn-ea"/>
                          <a:ea typeface="+mn-ea"/>
                        </a:rPr>
                        <a:t>選択科目：</a:t>
                      </a:r>
                      <a:br>
                        <a:rPr lang="ja-JP" altLang="en-US" sz="1050" b="0" i="0" u="none" strike="noStrike" dirty="0">
                          <a:solidFill>
                            <a:srgbClr val="000000"/>
                          </a:solidFill>
                          <a:effectLst/>
                          <a:latin typeface="+mn-ea"/>
                          <a:ea typeface="+mn-ea"/>
                        </a:rPr>
                      </a:br>
                      <a:r>
                        <a:rPr lang="en-US" altLang="ja-JP" sz="1050" b="0" i="0" u="none" strike="noStrike" dirty="0">
                          <a:solidFill>
                            <a:srgbClr val="000000"/>
                          </a:solidFill>
                          <a:effectLst/>
                          <a:latin typeface="+mn-ea"/>
                          <a:ea typeface="+mn-ea"/>
                        </a:rPr>
                        <a:t>8</a:t>
                      </a:r>
                      <a:r>
                        <a:rPr lang="ja-JP" altLang="en-US" sz="1050" b="0" i="0" u="none" strike="noStrike" dirty="0">
                          <a:solidFill>
                            <a:srgbClr val="000000"/>
                          </a:solidFill>
                          <a:effectLst/>
                          <a:latin typeface="+mn-ea"/>
                          <a:ea typeface="+mn-ea"/>
                        </a:rPr>
                        <a:t>単位以上</a:t>
                      </a:r>
                      <a:br>
                        <a:rPr lang="ja-JP" altLang="en-US" sz="1050" b="0" i="0" u="none" strike="noStrike" dirty="0">
                          <a:solidFill>
                            <a:srgbClr val="000000"/>
                          </a:solidFill>
                          <a:effectLst/>
                          <a:latin typeface="+mn-ea"/>
                          <a:ea typeface="+mn-ea"/>
                        </a:rPr>
                      </a:br>
                      <a:r>
                        <a:rPr lang="ja-JP" altLang="en-US" sz="1050" b="0" i="0" u="none" strike="noStrike" dirty="0">
                          <a:solidFill>
                            <a:srgbClr val="000000"/>
                          </a:solidFill>
                          <a:effectLst/>
                          <a:latin typeface="+mn-ea"/>
                          <a:ea typeface="+mn-ea"/>
                        </a:rPr>
                        <a:t>（選択科目</a:t>
                      </a:r>
                      <a:r>
                        <a:rPr lang="en-US" altLang="ja-JP" sz="1050" b="0" i="0" u="none" strike="noStrike" dirty="0">
                          <a:solidFill>
                            <a:srgbClr val="000000"/>
                          </a:solidFill>
                          <a:effectLst/>
                          <a:latin typeface="+mn-ea"/>
                          <a:ea typeface="+mn-ea"/>
                        </a:rPr>
                        <a:t>Ⅰ</a:t>
                      </a:r>
                      <a:r>
                        <a:rPr lang="ja-JP" altLang="en-US" sz="1050" b="0" i="0" u="none" strike="noStrike" dirty="0">
                          <a:solidFill>
                            <a:srgbClr val="000000"/>
                          </a:solidFill>
                          <a:effectLst/>
                          <a:latin typeface="+mn-ea"/>
                          <a:ea typeface="+mn-ea"/>
                        </a:rPr>
                        <a:t>および</a:t>
                      </a:r>
                      <a:r>
                        <a:rPr lang="en-US" altLang="ja-JP" sz="1050" b="0" i="0" u="none" strike="noStrike" dirty="0">
                          <a:solidFill>
                            <a:srgbClr val="000000"/>
                          </a:solidFill>
                          <a:effectLst/>
                          <a:latin typeface="+mn-ea"/>
                          <a:ea typeface="+mn-ea"/>
                        </a:rPr>
                        <a:t>Ⅱ</a:t>
                      </a:r>
                      <a:r>
                        <a:rPr lang="ja-JP" altLang="en-US" sz="1050" b="0" i="0" u="none" strike="noStrike" dirty="0">
                          <a:solidFill>
                            <a:srgbClr val="000000"/>
                          </a:solidFill>
                          <a:effectLst/>
                          <a:latin typeface="+mn-ea"/>
                          <a:ea typeface="+mn-ea"/>
                        </a:rPr>
                        <a:t>から、それぞれ</a:t>
                      </a:r>
                      <a:r>
                        <a:rPr lang="en-US" altLang="ja-JP" sz="1050" b="0" i="0" u="none" strike="noStrike" dirty="0">
                          <a:solidFill>
                            <a:srgbClr val="000000"/>
                          </a:solidFill>
                          <a:effectLst/>
                          <a:latin typeface="+mn-ea"/>
                          <a:ea typeface="+mn-ea"/>
                        </a:rPr>
                        <a:t>2</a:t>
                      </a:r>
                      <a:r>
                        <a:rPr lang="ja-JP" altLang="en-US" sz="1050" b="0" i="0" u="none" strike="noStrike" dirty="0">
                          <a:solidFill>
                            <a:srgbClr val="000000"/>
                          </a:solidFill>
                          <a:effectLst/>
                          <a:latin typeface="+mn-ea"/>
                          <a:ea typeface="+mn-ea"/>
                        </a:rPr>
                        <a:t>単位以上を履修）</a:t>
                      </a:r>
                    </a:p>
                  </a:txBody>
                  <a:tcPr marL="4379" marR="4379" marT="4379" marB="0" anchor="ctr">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rowSpan="8">
                  <a:txBody>
                    <a:bodyPr/>
                    <a:lstStyle/>
                    <a:p>
                      <a:pPr algn="l" fontAlgn="ct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選択科目</a:t>
                      </a:r>
                      <a:r>
                        <a:rPr lang="en-US" altLang="zh-TW" sz="1050" b="0" i="0" u="none" strike="noStrike" dirty="0">
                          <a:solidFill>
                            <a:srgbClr val="000000"/>
                          </a:solidFill>
                          <a:effectLst/>
                          <a:latin typeface="ＭＳ Ｐゴシック" panose="020B0600070205080204" pitchFamily="50" charset="-128"/>
                          <a:ea typeface="ＭＳ Ｐゴシック" panose="020B0600070205080204" pitchFamily="50" charset="-128"/>
                        </a:rPr>
                        <a:t>Ⅰ</a:t>
                      </a: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基軸科目群</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en-GB" sz="1050" b="0" i="0" u="none" strike="noStrike" dirty="0">
                          <a:solidFill>
                            <a:srgbClr val="000000"/>
                          </a:solidFill>
                          <a:effectLst/>
                          <a:latin typeface="+mn-ea"/>
                          <a:ea typeface="+mn-ea"/>
                        </a:rPr>
                        <a:t>ＣＳＣＤ（</a:t>
                      </a:r>
                      <a:r>
                        <a:rPr lang="ja-JP" altLang="en-US" sz="1050" b="0" i="0" u="none" strike="noStrike" dirty="0">
                          <a:solidFill>
                            <a:srgbClr val="000000"/>
                          </a:solidFill>
                          <a:effectLst/>
                          <a:latin typeface="+mn-ea"/>
                          <a:ea typeface="+mn-ea"/>
                        </a:rPr>
                        <a:t>院）</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dirty="0">
                          <a:solidFill>
                            <a:srgbClr val="000000"/>
                          </a:solidFill>
                          <a:effectLst/>
                          <a:latin typeface="+mn-ea"/>
                          <a:ea typeface="+mn-ea"/>
                        </a:rPr>
                        <a:t>科学技術とコミュニケーション</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dirty="0">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GB" sz="1050" b="0" i="0" u="none" strike="noStrike">
                          <a:solidFill>
                            <a:srgbClr val="000000"/>
                          </a:solidFill>
                          <a:effectLst/>
                          <a:latin typeface="+mn-ea"/>
                          <a:ea typeface="+mn-ea"/>
                        </a:rPr>
                        <a:t>ＣＳＣＤ（</a:t>
                      </a:r>
                      <a:r>
                        <a:rPr lang="ja-JP" altLang="en-US" sz="1050" b="0" i="0" u="none" strike="noStrike">
                          <a:solidFill>
                            <a:srgbClr val="000000"/>
                          </a:solidFill>
                          <a:effectLst/>
                          <a:latin typeface="+mn-ea"/>
                          <a:ea typeface="+mn-ea"/>
                        </a:rPr>
                        <a:t>院）</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科学技術社会論基礎</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dirty="0">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GB" sz="1050" b="0" i="0" u="none" strike="noStrike">
                          <a:solidFill>
                            <a:srgbClr val="000000"/>
                          </a:solidFill>
                          <a:effectLst/>
                          <a:latin typeface="+mn-ea"/>
                          <a:ea typeface="+mn-ea"/>
                        </a:rPr>
                        <a:t>ＣＳＣＤ（</a:t>
                      </a:r>
                      <a:r>
                        <a:rPr lang="ja-JP" altLang="en-US" sz="1050" b="0" i="0" u="none" strike="noStrike">
                          <a:solidFill>
                            <a:srgbClr val="000000"/>
                          </a:solidFill>
                          <a:effectLst/>
                          <a:latin typeface="+mn-ea"/>
                          <a:ea typeface="+mn-ea"/>
                        </a:rPr>
                        <a:t>院）</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dirty="0">
                          <a:solidFill>
                            <a:srgbClr val="000000"/>
                          </a:solidFill>
                          <a:effectLst/>
                          <a:latin typeface="+mn-ea"/>
                          <a:ea typeface="+mn-ea"/>
                        </a:rPr>
                        <a:t>科学技術イノベーション政策総合演習</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a:solidFill>
                            <a:srgbClr val="000000"/>
                          </a:solidFill>
                          <a:effectLst/>
                          <a:latin typeface="+mn-ea"/>
                          <a:ea typeface="+mn-ea"/>
                        </a:rPr>
                        <a:t>人間科学研究科（博士前期）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a:solidFill>
                            <a:srgbClr val="000000"/>
                          </a:solidFill>
                          <a:effectLst/>
                          <a:latin typeface="+mn-ea"/>
                          <a:ea typeface="+mn-ea"/>
                        </a:rPr>
                        <a:t>フィールド調査法特講</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a:solidFill>
                            <a:srgbClr val="000000"/>
                          </a:solidFill>
                          <a:effectLst/>
                          <a:latin typeface="+mn-ea"/>
                          <a:ea typeface="+mn-ea"/>
                        </a:rPr>
                        <a:t>人間科学研究科（博士前期）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a:solidFill>
                            <a:srgbClr val="000000"/>
                          </a:solidFill>
                          <a:effectLst/>
                          <a:latin typeface="+mn-ea"/>
                          <a:ea typeface="+mn-ea"/>
                        </a:rPr>
                        <a:t>社会における科学技術特定演習</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CN" altLang="en-US" sz="1050" b="0" i="0" u="none" strike="noStrike">
                          <a:solidFill>
                            <a:srgbClr val="000000"/>
                          </a:solidFill>
                          <a:effectLst/>
                          <a:latin typeface="+mn-ea"/>
                          <a:ea typeface="+mn-ea"/>
                        </a:rPr>
                        <a:t>工学研究科（博士前期）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a:solidFill>
                            <a:srgbClr val="000000"/>
                          </a:solidFill>
                          <a:effectLst/>
                          <a:latin typeface="+mn-ea"/>
                          <a:ea typeface="+mn-ea"/>
                        </a:rPr>
                        <a:t>サステイナビリティ評価・技術論</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n-ea"/>
                          <a:ea typeface="+mn-ea"/>
                        </a:rPr>
                        <a:t>基礎工学研究科（博士前期）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科学技術移転論</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a:solidFill>
                            <a:srgbClr val="000000"/>
                          </a:solidFill>
                          <a:effectLst/>
                          <a:latin typeface="+mn-ea"/>
                          <a:ea typeface="+mn-ea"/>
                        </a:rPr>
                        <a:t>国際公共政策研究科（博士前期）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ja-JP" altLang="en-US" sz="1050" b="0" i="0" u="none" strike="noStrike" dirty="0">
                          <a:solidFill>
                            <a:srgbClr val="000000"/>
                          </a:solidFill>
                          <a:effectLst/>
                          <a:latin typeface="+mn-ea"/>
                          <a:ea typeface="+mn-ea"/>
                        </a:rPr>
                        <a:t>公共政策</a:t>
                      </a:r>
                      <a:r>
                        <a:rPr lang="en-US" altLang="ja-JP" sz="1050" b="0" i="0" u="none" strike="noStrike" dirty="0">
                          <a:solidFill>
                            <a:srgbClr val="000000"/>
                          </a:solidFill>
                          <a:effectLst/>
                          <a:latin typeface="+mn-ea"/>
                          <a:ea typeface="+mn-ea"/>
                        </a:rPr>
                        <a:t>Ⅰ</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75195">
                <a:tc vMerge="1">
                  <a:txBody>
                    <a:bodyPr/>
                    <a:lstStyle/>
                    <a:p>
                      <a:endParaRPr kumimoji="1" lang="ja-JP" altLang="en-US"/>
                    </a:p>
                  </a:txBody>
                  <a:tcPr/>
                </a:tc>
                <a:tc rowSpan="16">
                  <a:txBody>
                    <a:bodyPr/>
                    <a:lstStyle/>
                    <a:p>
                      <a:pPr algn="l" fontAlgn="ctr"/>
                      <a:r>
                        <a:rPr lang="ja-JP" altLang="en-US" sz="1050" b="0" i="0" u="none" strike="noStrike" dirty="0">
                          <a:solidFill>
                            <a:srgbClr val="000000"/>
                          </a:solidFill>
                          <a:effectLst/>
                          <a:latin typeface="+mn-ea"/>
                          <a:ea typeface="+mn-ea"/>
                        </a:rPr>
                        <a:t>選択科目</a:t>
                      </a:r>
                      <a:r>
                        <a:rPr lang="en-US" altLang="ja-JP" sz="1050" b="0" i="0" u="none" strike="noStrike" dirty="0">
                          <a:solidFill>
                            <a:srgbClr val="000000"/>
                          </a:solidFill>
                          <a:effectLst/>
                          <a:latin typeface="+mn-ea"/>
                          <a:ea typeface="+mn-ea"/>
                        </a:rPr>
                        <a:t>Ⅱ</a:t>
                      </a:r>
                      <a:r>
                        <a:rPr lang="ja-JP" altLang="en-US" sz="1050" b="0" i="0" u="none" strike="noStrike" dirty="0">
                          <a:solidFill>
                            <a:srgbClr val="000000"/>
                          </a:solidFill>
                          <a:effectLst/>
                          <a:latin typeface="+mn-ea"/>
                          <a:ea typeface="+mn-ea"/>
                        </a:rPr>
                        <a:t>：</a:t>
                      </a:r>
                      <a:br>
                        <a:rPr lang="ja-JP" altLang="en-US" sz="1050" b="0" i="0" u="none" strike="noStrike" dirty="0">
                          <a:solidFill>
                            <a:srgbClr val="000000"/>
                          </a:solidFill>
                          <a:effectLst/>
                          <a:latin typeface="+mn-ea"/>
                          <a:ea typeface="+mn-ea"/>
                        </a:rPr>
                      </a:br>
                      <a:r>
                        <a:rPr lang="ja-JP" altLang="en-US" sz="1050" b="0" i="0" u="none" strike="noStrike" dirty="0">
                          <a:solidFill>
                            <a:srgbClr val="000000"/>
                          </a:solidFill>
                          <a:effectLst/>
                          <a:latin typeface="+mn-ea"/>
                          <a:ea typeface="+mn-ea"/>
                        </a:rPr>
                        <a:t>イシュー科目群</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ctr"/>
                      <a:r>
                        <a:rPr lang="en-GB" sz="1050" b="0" i="0" u="none" strike="noStrike">
                          <a:solidFill>
                            <a:srgbClr val="000000"/>
                          </a:solidFill>
                          <a:effectLst/>
                          <a:latin typeface="+mn-ea"/>
                          <a:ea typeface="+mn-ea"/>
                        </a:rPr>
                        <a:t>ＣＳＣＤ（</a:t>
                      </a:r>
                      <a:r>
                        <a:rPr lang="ja-JP" altLang="en-US" sz="1050" b="0" i="0" u="none" strike="noStrike">
                          <a:solidFill>
                            <a:srgbClr val="000000"/>
                          </a:solidFill>
                          <a:effectLst/>
                          <a:latin typeface="+mn-ea"/>
                          <a:ea typeface="+mn-ea"/>
                        </a:rPr>
                        <a:t>院）</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just" fontAlgn="ctr"/>
                      <a:r>
                        <a:rPr lang="ja-JP" altLang="en-US" sz="1050" b="0" i="0" u="none" strike="noStrike">
                          <a:solidFill>
                            <a:srgbClr val="000000"/>
                          </a:solidFill>
                          <a:effectLst/>
                          <a:latin typeface="+mn-ea"/>
                          <a:ea typeface="+mn-ea"/>
                        </a:rPr>
                        <a:t>科学技術と社会特論</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GB" sz="1050" b="0" i="0" u="none" strike="noStrike" dirty="0">
                          <a:solidFill>
                            <a:srgbClr val="000000"/>
                          </a:solidFill>
                          <a:effectLst/>
                          <a:latin typeface="+mn-ea"/>
                          <a:ea typeface="+mn-ea"/>
                        </a:rPr>
                        <a:t>ＣＳＣＤ（</a:t>
                      </a:r>
                      <a:r>
                        <a:rPr lang="ja-JP" altLang="en-US" sz="1050" b="0" i="0" u="none" strike="noStrike" dirty="0">
                          <a:solidFill>
                            <a:srgbClr val="000000"/>
                          </a:solidFill>
                          <a:effectLst/>
                          <a:latin typeface="+mn-ea"/>
                          <a:ea typeface="+mn-ea"/>
                        </a:rPr>
                        <a:t>院）</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a:solidFill>
                            <a:srgbClr val="000000"/>
                          </a:solidFill>
                          <a:effectLst/>
                          <a:latin typeface="+mn-ea"/>
                          <a:ea typeface="+mn-ea"/>
                        </a:rPr>
                        <a:t>科学技術と公共政策</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n-ea"/>
                          <a:ea typeface="+mn-ea"/>
                        </a:rPr>
                        <a:t>人間科学研究科（博士前期）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a:solidFill>
                            <a:srgbClr val="000000"/>
                          </a:solidFill>
                          <a:effectLst/>
                          <a:latin typeface="+mn-ea"/>
                          <a:ea typeface="+mn-ea"/>
                        </a:rPr>
                        <a:t>科学技術と文化特講</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n-ea"/>
                          <a:ea typeface="+mn-ea"/>
                        </a:rPr>
                        <a:t>人間科学研究科（博士前期）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a:solidFill>
                            <a:srgbClr val="000000"/>
                          </a:solidFill>
                          <a:effectLst/>
                          <a:latin typeface="+mn-ea"/>
                          <a:ea typeface="+mn-ea"/>
                        </a:rPr>
                        <a:t>科学技術と文化特定研究</a:t>
                      </a:r>
                      <a:r>
                        <a:rPr lang="en-US" altLang="ja-JP" sz="1050" b="0" i="0" u="none" strike="noStrike">
                          <a:solidFill>
                            <a:srgbClr val="000000"/>
                          </a:solidFill>
                          <a:effectLst/>
                          <a:latin typeface="+mn-ea"/>
                          <a:ea typeface="+mn-ea"/>
                        </a:rPr>
                        <a:t>I</a:t>
                      </a:r>
                      <a:r>
                        <a:rPr lang="ja-JP" altLang="en-US" sz="1050" b="0" i="0" u="none" strike="noStrike">
                          <a:solidFill>
                            <a:srgbClr val="000000"/>
                          </a:solidFill>
                          <a:effectLst/>
                          <a:latin typeface="+mn-ea"/>
                          <a:ea typeface="+mn-ea"/>
                        </a:rPr>
                        <a:t>・</a:t>
                      </a:r>
                      <a:r>
                        <a:rPr lang="en-US" altLang="ja-JP" sz="1050" b="0" i="0" u="none" strike="noStrike">
                          <a:solidFill>
                            <a:srgbClr val="000000"/>
                          </a:solidFill>
                          <a:effectLst/>
                          <a:latin typeface="+mn-ea"/>
                          <a:ea typeface="+mn-ea"/>
                        </a:rPr>
                        <a:t>II</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n-ea"/>
                          <a:ea typeface="+mn-ea"/>
                        </a:rPr>
                        <a:t>人間科学研究科（博士後期）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a:solidFill>
                            <a:srgbClr val="000000"/>
                          </a:solidFill>
                          <a:effectLst/>
                          <a:latin typeface="+mn-ea"/>
                          <a:ea typeface="+mn-ea"/>
                        </a:rPr>
                        <a:t>科学技術と文化特別研究</a:t>
                      </a:r>
                      <a:r>
                        <a:rPr lang="en-US" altLang="ja-JP" sz="1050" b="0" i="0" u="none" strike="noStrike">
                          <a:solidFill>
                            <a:srgbClr val="000000"/>
                          </a:solidFill>
                          <a:effectLst/>
                          <a:latin typeface="+mn-ea"/>
                          <a:ea typeface="+mn-ea"/>
                        </a:rPr>
                        <a:t>I</a:t>
                      </a:r>
                      <a:r>
                        <a:rPr lang="ja-JP" altLang="en-US" sz="1050" b="0" i="0" u="none" strike="noStrike">
                          <a:solidFill>
                            <a:srgbClr val="000000"/>
                          </a:solidFill>
                          <a:effectLst/>
                          <a:latin typeface="+mn-ea"/>
                          <a:ea typeface="+mn-ea"/>
                        </a:rPr>
                        <a:t>・</a:t>
                      </a:r>
                      <a:r>
                        <a:rPr lang="en-US" altLang="ja-JP" sz="1050" b="0" i="0" u="none" strike="noStrike">
                          <a:solidFill>
                            <a:srgbClr val="000000"/>
                          </a:solidFill>
                          <a:effectLst/>
                          <a:latin typeface="+mn-ea"/>
                          <a:ea typeface="+mn-ea"/>
                        </a:rPr>
                        <a:t>II</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CN" altLang="en-US" sz="1050" b="0" i="0" u="none" strike="noStrike" dirty="0">
                          <a:solidFill>
                            <a:srgbClr val="000000"/>
                          </a:solidFill>
                          <a:effectLst/>
                          <a:latin typeface="+mn-ea"/>
                          <a:ea typeface="+mn-ea"/>
                        </a:rPr>
                        <a:t>法学研究科（博士前期）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a:solidFill>
                            <a:srgbClr val="000000"/>
                          </a:solidFill>
                          <a:effectLst/>
                          <a:latin typeface="+mn-ea"/>
                          <a:ea typeface="+mn-ea"/>
                        </a:rPr>
                        <a:t>総合演習（生命倫理と法）</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CN" altLang="en-US" sz="1050" b="0" i="0" u="none" strike="noStrike" dirty="0">
                          <a:solidFill>
                            <a:srgbClr val="000000"/>
                          </a:solidFill>
                          <a:effectLst/>
                          <a:latin typeface="+mn-ea"/>
                          <a:ea typeface="+mn-ea"/>
                        </a:rPr>
                        <a:t>法学研究科（博士後期）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dirty="0">
                          <a:solidFill>
                            <a:srgbClr val="000000"/>
                          </a:solidFill>
                          <a:effectLst/>
                          <a:latin typeface="+mn-ea"/>
                          <a:ea typeface="+mn-ea"/>
                        </a:rPr>
                        <a:t>特定研究（生命倫理と法）</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CN" altLang="en-US" sz="1050" b="0" i="0" u="none" strike="noStrike" dirty="0">
                          <a:solidFill>
                            <a:srgbClr val="000000"/>
                          </a:solidFill>
                          <a:effectLst/>
                          <a:latin typeface="+mn-ea"/>
                          <a:ea typeface="+mn-ea"/>
                        </a:rPr>
                        <a:t>医学系研究科（博士前期）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a:solidFill>
                            <a:srgbClr val="000000"/>
                          </a:solidFill>
                          <a:effectLst/>
                          <a:latin typeface="+mn-ea"/>
                          <a:ea typeface="+mn-ea"/>
                        </a:rPr>
                        <a:t>ライフサイエンスの倫理と公共政策学</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CN" altLang="en-US" sz="1050" b="0" i="0" u="none" strike="noStrike" dirty="0">
                          <a:solidFill>
                            <a:srgbClr val="000000"/>
                          </a:solidFill>
                          <a:effectLst/>
                          <a:latin typeface="+mn-ea"/>
                          <a:ea typeface="+mn-ea"/>
                        </a:rPr>
                        <a:t>工学研究科（博士前期）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just" fontAlgn="ctr"/>
                      <a:r>
                        <a:rPr lang="ja-JP" altLang="en-US" sz="1050" b="0" i="0" u="none" strike="noStrike">
                          <a:solidFill>
                            <a:srgbClr val="000000"/>
                          </a:solidFill>
                          <a:effectLst/>
                          <a:latin typeface="+mn-ea"/>
                          <a:ea typeface="+mn-ea"/>
                        </a:rPr>
                        <a:t>産業環境マネジメント論</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CN" altLang="en-US" sz="1050" b="0" i="0" u="none" strike="noStrike" dirty="0">
                          <a:solidFill>
                            <a:srgbClr val="000000"/>
                          </a:solidFill>
                          <a:effectLst/>
                          <a:latin typeface="+mn-ea"/>
                          <a:ea typeface="+mn-ea"/>
                        </a:rPr>
                        <a:t>工学研究科（博士前期）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just" fontAlgn="ctr"/>
                      <a:r>
                        <a:rPr lang="ja-JP" altLang="en-US" sz="1050" b="0" i="0" u="none" strike="noStrike" dirty="0">
                          <a:solidFill>
                            <a:srgbClr val="000000"/>
                          </a:solidFill>
                          <a:effectLst/>
                          <a:latin typeface="+mn-ea"/>
                          <a:ea typeface="+mn-ea"/>
                        </a:rPr>
                        <a:t>サステナブルシステムデザイン論</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51625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n-ea"/>
                          <a:ea typeface="+mn-ea"/>
                        </a:rPr>
                        <a:t>基礎工学研究科（博士前期）</a:t>
                      </a:r>
                      <a:br>
                        <a:rPr lang="ja-JP" altLang="en-US" sz="1050" b="0" i="0" u="none" strike="noStrike" dirty="0">
                          <a:solidFill>
                            <a:srgbClr val="000000"/>
                          </a:solidFill>
                          <a:effectLst/>
                          <a:latin typeface="+mn-ea"/>
                          <a:ea typeface="+mn-ea"/>
                        </a:rPr>
                      </a:br>
                      <a:r>
                        <a:rPr lang="ja-JP" altLang="en-US" sz="1050" b="0" i="0" u="none" strike="noStrike" dirty="0">
                          <a:solidFill>
                            <a:srgbClr val="000000"/>
                          </a:solidFill>
                          <a:effectLst/>
                          <a:latin typeface="+mn-ea"/>
                          <a:ea typeface="+mn-ea"/>
                        </a:rPr>
                        <a:t>（ナノサイエンスデザイン教育研究センター提供）</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just" fontAlgn="ctr"/>
                      <a:r>
                        <a:rPr lang="ja-JP" altLang="en-US" sz="1050" b="0" i="0" u="none" strike="noStrike" dirty="0">
                          <a:solidFill>
                            <a:srgbClr val="000000"/>
                          </a:solidFill>
                          <a:effectLst/>
                          <a:latin typeface="+mn-ea"/>
                          <a:ea typeface="+mn-ea"/>
                        </a:rPr>
                        <a:t>ナノテクノロジー社会受容特論</a:t>
                      </a:r>
                      <a:r>
                        <a:rPr lang="en-US" altLang="ja-JP" sz="1050" b="0" i="0" u="none" strike="noStrike" dirty="0">
                          <a:solidFill>
                            <a:srgbClr val="000000"/>
                          </a:solidFill>
                          <a:effectLst/>
                          <a:latin typeface="+mn-ea"/>
                          <a:ea typeface="+mn-ea"/>
                        </a:rPr>
                        <a:t>A</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a:solidFill>
                            <a:srgbClr val="000000"/>
                          </a:solidFill>
                          <a:effectLst/>
                          <a:latin typeface="+mn-ea"/>
                          <a:ea typeface="+mn-ea"/>
                        </a:rPr>
                        <a:t>国際公共政策研究科（博士前期）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just" fontAlgn="ctr"/>
                      <a:r>
                        <a:rPr lang="ja-JP" altLang="en-US" sz="1050" b="0" i="0" u="none" strike="noStrike" dirty="0">
                          <a:solidFill>
                            <a:srgbClr val="000000"/>
                          </a:solidFill>
                          <a:effectLst/>
                          <a:latin typeface="+mn-ea"/>
                          <a:ea typeface="+mn-ea"/>
                        </a:rPr>
                        <a:t>環境法</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n-ea"/>
                          <a:ea typeface="+mn-ea"/>
                        </a:rPr>
                        <a:t>国際公共政策研究科（博士後期）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just" fontAlgn="ct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特殊研究</a:t>
                      </a:r>
                      <a:r>
                        <a:rPr lang="en-US" altLang="zh-TW"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環境法</a:t>
                      </a:r>
                      <a:r>
                        <a:rPr lang="en-US" altLang="zh-TW"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n-ea"/>
                          <a:ea typeface="+mn-ea"/>
                        </a:rPr>
                        <a:t>国際公共政策研究科（博士前期）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dirty="0">
                          <a:solidFill>
                            <a:srgbClr val="000000"/>
                          </a:solidFill>
                          <a:effectLst/>
                          <a:latin typeface="+mn-ea"/>
                          <a:ea typeface="+mn-ea"/>
                        </a:rPr>
                        <a:t>特殊講義（開発と環境）</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17519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a:solidFill>
                            <a:srgbClr val="000000"/>
                          </a:solidFill>
                          <a:effectLst/>
                          <a:latin typeface="+mn-ea"/>
                          <a:ea typeface="+mn-ea"/>
                        </a:rPr>
                        <a:t>国際公共政策研究科（博士後期）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dirty="0">
                          <a:solidFill>
                            <a:srgbClr val="000000"/>
                          </a:solidFill>
                          <a:effectLst/>
                          <a:latin typeface="+mn-ea"/>
                          <a:ea typeface="+mn-ea"/>
                        </a:rPr>
                        <a:t>特殊研究（開発と環境）</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r h="345723">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n-ea"/>
                          <a:ea typeface="+mn-ea"/>
                        </a:rPr>
                        <a:t>国際公共政策研究科（博士前期）</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l" fontAlgn="ctr"/>
                      <a:r>
                        <a:rPr lang="ja-JP" altLang="en-US" sz="1050" b="0" i="0" u="none" strike="noStrike" dirty="0">
                          <a:solidFill>
                            <a:srgbClr val="000000"/>
                          </a:solidFill>
                          <a:effectLst/>
                          <a:latin typeface="+mn-ea"/>
                          <a:ea typeface="+mn-ea"/>
                        </a:rPr>
                        <a:t>プロジェクト演習</a:t>
                      </a:r>
                      <a:br>
                        <a:rPr lang="ja-JP" altLang="en-US" sz="1050" b="0" i="0" u="none" strike="noStrike" dirty="0">
                          <a:solidFill>
                            <a:srgbClr val="000000"/>
                          </a:solidFill>
                          <a:effectLst/>
                          <a:latin typeface="+mn-ea"/>
                          <a:ea typeface="+mn-ea"/>
                        </a:rPr>
                      </a:br>
                      <a:r>
                        <a:rPr lang="ja-JP" altLang="en-US" sz="1050" b="0" i="0" u="none" strike="noStrike" dirty="0">
                          <a:solidFill>
                            <a:srgbClr val="000000"/>
                          </a:solidFill>
                          <a:effectLst/>
                          <a:latin typeface="+mn-ea"/>
                          <a:ea typeface="+mn-ea"/>
                        </a:rPr>
                        <a:t>（科学技術とソーシャル・エンタープライズ）</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4DFEC"/>
                    </a:solidFill>
                  </a:tcPr>
                </a:tc>
                <a:tc>
                  <a:txBody>
                    <a:bodyPr/>
                    <a:lstStyle/>
                    <a:p>
                      <a:pPr algn="ctr" fontAlgn="ctr"/>
                      <a:r>
                        <a:rPr lang="en-US" altLang="ja-JP" sz="1050" b="0" i="0" u="none" strike="noStrike" dirty="0">
                          <a:solidFill>
                            <a:srgbClr val="000000"/>
                          </a:solidFill>
                          <a:effectLst/>
                          <a:latin typeface="+mn-ea"/>
                          <a:ea typeface="+mn-ea"/>
                        </a:rPr>
                        <a:t>2</a:t>
                      </a:r>
                    </a:p>
                  </a:txBody>
                  <a:tcPr marL="4379" marR="4379" marT="437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r>
            </a:tbl>
          </a:graphicData>
        </a:graphic>
      </p:graphicFrame>
    </p:spTree>
    <p:extLst>
      <p:ext uri="{BB962C8B-B14F-4D97-AF65-F5344CB8AC3E}">
        <p14:creationId xmlns:p14="http://schemas.microsoft.com/office/powerpoint/2010/main" val="1149833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prstClr val="black"/>
                </a:solidFill>
                <a:latin typeface="HGP創英ﾌﾟﾚｾﾞﾝｽEB" pitchFamily="18" charset="-128"/>
                <a:ea typeface="HGP創英ﾌﾟﾚｾﾞﾝｽEB" pitchFamily="18" charset="-128"/>
              </a:rPr>
              <a:t>学際融合教育研究推進センター政策のための科学ユニット</a:t>
            </a:r>
            <a:endParaRPr lang="ja-JP" altLang="en-US" dirty="0">
              <a:solidFill>
                <a:prstClr val="black"/>
              </a:solidFill>
              <a:latin typeface="HGP創英ﾌﾟﾚｾﾞﾝｽEB" pitchFamily="18" charset="-128"/>
              <a:ea typeface="HGP創英ﾌﾟﾚｾﾞﾝｽEB" pitchFamily="18" charset="-128"/>
            </a:endParaRPr>
          </a:p>
        </p:txBody>
      </p:sp>
      <p:sp>
        <p:nvSpPr>
          <p:cNvPr id="8" name="タイトル 10"/>
          <p:cNvSpPr txBox="1">
            <a:spLocks/>
          </p:cNvSpPr>
          <p:nvPr/>
        </p:nvSpPr>
        <p:spPr>
          <a:xfrm>
            <a:off x="251521" y="548680"/>
            <a:ext cx="7200800" cy="576064"/>
          </a:xfrm>
          <a:prstGeom prst="rect">
            <a:avLst/>
          </a:prstGeom>
        </p:spPr>
        <p:txBody>
          <a:bodyPr>
            <a:noAutofit/>
          </a:bodyPr>
          <a:lstStyle/>
          <a:p>
            <a:pPr algn="ctr" defTabSz="914400">
              <a:spcBef>
                <a:spcPct val="0"/>
              </a:spcBef>
            </a:pPr>
            <a:endParaRPr lang="ja-JP" altLang="en-US" sz="3600" dirty="0">
              <a:solidFill>
                <a:prstClr val="black"/>
              </a:solidFill>
              <a:latin typeface="ＭＳ Ｐゴシック"/>
            </a:endParaRPr>
          </a:p>
        </p:txBody>
      </p:sp>
      <p:cxnSp>
        <p:nvCxnSpPr>
          <p:cNvPr id="9" name="直線コネクタ 8"/>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タイトル 10"/>
          <p:cNvSpPr txBox="1">
            <a:spLocks/>
          </p:cNvSpPr>
          <p:nvPr/>
        </p:nvSpPr>
        <p:spPr>
          <a:xfrm>
            <a:off x="403921" y="548680"/>
            <a:ext cx="7200800" cy="576064"/>
          </a:xfrm>
          <a:prstGeom prst="rect">
            <a:avLst/>
          </a:prstGeom>
        </p:spPr>
        <p:txBody>
          <a:bodyPr>
            <a:noAutofit/>
          </a:bodyPr>
          <a:lstStyle/>
          <a:p>
            <a:pPr algn="ctr" defTabSz="914400">
              <a:spcBef>
                <a:spcPct val="0"/>
              </a:spcBef>
            </a:pPr>
            <a:r>
              <a:rPr lang="ja-JP" altLang="en-US" sz="3600" dirty="0" smtClean="0">
                <a:solidFill>
                  <a:prstClr val="black"/>
                </a:solidFill>
                <a:latin typeface="ＭＳ Ｐゴシック"/>
              </a:rPr>
              <a:t>プログラム参加申込み方法</a:t>
            </a:r>
            <a:endParaRPr lang="ja-JP" altLang="en-US" sz="3600" dirty="0">
              <a:solidFill>
                <a:prstClr val="black"/>
              </a:solidFill>
              <a:latin typeface="ＭＳ Ｐゴシック"/>
            </a:endParaRPr>
          </a:p>
        </p:txBody>
      </p:sp>
      <p:sp>
        <p:nvSpPr>
          <p:cNvPr id="11" name="コンテンツ プレースホルダー 2"/>
          <p:cNvSpPr>
            <a:spLocks noGrp="1"/>
          </p:cNvSpPr>
          <p:nvPr>
            <p:ph idx="1"/>
          </p:nvPr>
        </p:nvSpPr>
        <p:spPr>
          <a:xfrm>
            <a:off x="251520" y="1772816"/>
            <a:ext cx="8208912" cy="4392488"/>
          </a:xfrm>
        </p:spPr>
        <p:txBody>
          <a:bodyPr>
            <a:noAutofit/>
          </a:bodyPr>
          <a:lstStyle/>
          <a:p>
            <a:pPr marL="0" indent="0">
              <a:buNone/>
            </a:pPr>
            <a:endParaRPr lang="en-US" altLang="ja-JP" sz="2000" dirty="0" smtClean="0">
              <a:latin typeface="ＭＳ Ｐゴシック" pitchFamily="50" charset="-128"/>
              <a:ea typeface="ＭＳ Ｐゴシック" pitchFamily="50" charset="-128"/>
            </a:endParaRPr>
          </a:p>
          <a:p>
            <a:pPr>
              <a:buFont typeface="+mj-lt"/>
              <a:buAutoNum type="arabicPeriod"/>
            </a:pPr>
            <a:r>
              <a:rPr lang="ja-JP" altLang="en-US" sz="2000" dirty="0" smtClean="0">
                <a:latin typeface="ＭＳ Ｐゴシック" pitchFamily="50" charset="-128"/>
                <a:ea typeface="ＭＳ Ｐゴシック" pitchFamily="50" charset="-128"/>
              </a:rPr>
              <a:t>願書を入手：</a:t>
            </a:r>
            <a:r>
              <a:rPr lang="ja-JP" altLang="en-US" sz="2000" dirty="0"/>
              <a:t>　</a:t>
            </a:r>
            <a:r>
              <a:rPr lang="en-US" altLang="ja-JP" sz="2000" dirty="0">
                <a:hlinkClick r:id="rId2"/>
              </a:rPr>
              <a:t>http://</a:t>
            </a:r>
            <a:r>
              <a:rPr lang="en-US" altLang="ja-JP" sz="2000" dirty="0" smtClean="0">
                <a:hlinkClick r:id="rId2"/>
              </a:rPr>
              <a:t>www.stips.kyoto-u.ac.jp/2017submission</a:t>
            </a:r>
            <a:r>
              <a:rPr lang="ja-JP" altLang="en-US" sz="2000" dirty="0" smtClean="0"/>
              <a:t>からダウンロード</a:t>
            </a:r>
            <a:endParaRPr lang="en-US" altLang="ja-JP" sz="2000" dirty="0"/>
          </a:p>
          <a:p>
            <a:pPr marL="363538" indent="-363538">
              <a:lnSpc>
                <a:spcPct val="120000"/>
              </a:lnSpc>
              <a:spcBef>
                <a:spcPts val="600"/>
              </a:spcBef>
              <a:buFont typeface="+mj-lt"/>
              <a:buAutoNum type="arabicPeriod"/>
            </a:pPr>
            <a:r>
              <a:rPr lang="ja-JP" altLang="en-US" sz="2000" dirty="0" smtClean="0">
                <a:latin typeface="ＭＳ Ｐゴシック" pitchFamily="50" charset="-128"/>
                <a:ea typeface="ＭＳ Ｐゴシック" pitchFamily="50" charset="-128"/>
              </a:rPr>
              <a:t>必要事項，「本プログラムへの志望動機，および将来のキャリアパスへの展望」を記入し，</a:t>
            </a:r>
            <a:endParaRPr lang="en-US" altLang="ja-JP" sz="2000" dirty="0" smtClean="0">
              <a:latin typeface="ＭＳ Ｐゴシック" pitchFamily="50" charset="-128"/>
              <a:ea typeface="ＭＳ Ｐゴシック" pitchFamily="50" charset="-128"/>
            </a:endParaRPr>
          </a:p>
          <a:p>
            <a:pPr marL="400050" lvl="1" indent="0">
              <a:lnSpc>
                <a:spcPct val="120000"/>
              </a:lnSpc>
              <a:spcBef>
                <a:spcPts val="600"/>
              </a:spcBef>
              <a:buNone/>
            </a:pPr>
            <a:r>
              <a:rPr lang="en-US" altLang="ja-JP" sz="1600" dirty="0" smtClean="0">
                <a:hlinkClick r:id="rId3"/>
              </a:rPr>
              <a:t>http</a:t>
            </a:r>
            <a:r>
              <a:rPr lang="en-US" altLang="ja-JP" sz="1600" dirty="0">
                <a:hlinkClick r:id="rId3"/>
              </a:rPr>
              <a:t>://</a:t>
            </a:r>
            <a:r>
              <a:rPr lang="en-US" altLang="ja-JP" sz="1600" dirty="0" smtClean="0">
                <a:hlinkClick r:id="rId3"/>
              </a:rPr>
              <a:t>www.stips.kyoto-u.ac.jp/2017submission-upload</a:t>
            </a:r>
            <a:r>
              <a:rPr lang="ja-JP" altLang="en-US" sz="1600" dirty="0" smtClean="0"/>
              <a:t>からアップロード</a:t>
            </a:r>
            <a:endParaRPr lang="en-US" altLang="ja-JP" sz="1600" dirty="0" smtClean="0">
              <a:latin typeface="ＭＳ Ｐゴシック" pitchFamily="50" charset="-128"/>
              <a:ea typeface="ＭＳ Ｐゴシック" pitchFamily="50" charset="-128"/>
            </a:endParaRPr>
          </a:p>
          <a:p>
            <a:pPr marL="363538" indent="-363538">
              <a:lnSpc>
                <a:spcPct val="120000"/>
              </a:lnSpc>
              <a:spcBef>
                <a:spcPts val="600"/>
              </a:spcBef>
              <a:buNone/>
            </a:pPr>
            <a:r>
              <a:rPr lang="en-US" altLang="ja-JP" sz="2000" dirty="0" smtClean="0">
                <a:latin typeface="ＭＳ Ｐゴシック" pitchFamily="50" charset="-128"/>
                <a:ea typeface="ＭＳ Ｐゴシック" pitchFamily="50" charset="-128"/>
              </a:rPr>
              <a:t>	</a:t>
            </a:r>
            <a:r>
              <a:rPr lang="ja-JP" altLang="en-US" sz="2000" dirty="0" smtClean="0">
                <a:latin typeface="ＭＳ Ｐゴシック" pitchFamily="50" charset="-128"/>
                <a:ea typeface="ＭＳ Ｐゴシック" pitchFamily="50" charset="-128"/>
              </a:rPr>
              <a:t>締切り：</a:t>
            </a:r>
            <a:r>
              <a:rPr lang="en-US" altLang="ja-JP" sz="2000" b="1" dirty="0" smtClean="0">
                <a:solidFill>
                  <a:srgbClr val="FF0000"/>
                </a:solidFill>
                <a:latin typeface="ＭＳ Ｐゴシック" pitchFamily="50" charset="-128"/>
                <a:ea typeface="ＭＳ Ｐゴシック" pitchFamily="50" charset="-128"/>
              </a:rPr>
              <a:t>2016</a:t>
            </a:r>
            <a:r>
              <a:rPr lang="ja-JP" altLang="en-US" sz="2000" b="1" dirty="0" smtClean="0">
                <a:solidFill>
                  <a:srgbClr val="FF0000"/>
                </a:solidFill>
                <a:latin typeface="ＭＳ Ｐゴシック" pitchFamily="50" charset="-128"/>
                <a:ea typeface="ＭＳ Ｐゴシック" pitchFamily="50" charset="-128"/>
              </a:rPr>
              <a:t>年</a:t>
            </a:r>
            <a:r>
              <a:rPr lang="en-US" altLang="ja-JP" sz="2000" b="1" dirty="0" smtClean="0">
                <a:solidFill>
                  <a:srgbClr val="FF0000"/>
                </a:solidFill>
                <a:latin typeface="ＭＳ Ｐゴシック" pitchFamily="50" charset="-128"/>
                <a:ea typeface="ＭＳ Ｐゴシック" pitchFamily="50" charset="-128"/>
              </a:rPr>
              <a:t>4</a:t>
            </a:r>
            <a:r>
              <a:rPr lang="ja-JP" altLang="en-US" sz="2000" b="1" dirty="0" smtClean="0">
                <a:solidFill>
                  <a:srgbClr val="FF0000"/>
                </a:solidFill>
                <a:latin typeface="ＭＳ Ｐゴシック" pitchFamily="50" charset="-128"/>
                <a:ea typeface="ＭＳ Ｐゴシック" pitchFamily="50" charset="-128"/>
              </a:rPr>
              <a:t>月</a:t>
            </a:r>
            <a:r>
              <a:rPr lang="en-US" altLang="ja-JP" sz="2000" b="1" dirty="0" smtClean="0">
                <a:solidFill>
                  <a:srgbClr val="FF0000"/>
                </a:solidFill>
                <a:latin typeface="ＭＳ Ｐゴシック" pitchFamily="50" charset="-128"/>
                <a:ea typeface="ＭＳ Ｐゴシック" pitchFamily="50" charset="-128"/>
              </a:rPr>
              <a:t>17</a:t>
            </a:r>
            <a:r>
              <a:rPr lang="ja-JP" altLang="en-US" sz="2000" b="1" dirty="0" smtClean="0">
                <a:solidFill>
                  <a:srgbClr val="FF0000"/>
                </a:solidFill>
                <a:latin typeface="ＭＳ Ｐゴシック" pitchFamily="50" charset="-128"/>
                <a:ea typeface="ＭＳ Ｐゴシック" pitchFamily="50" charset="-128"/>
              </a:rPr>
              <a:t>日</a:t>
            </a:r>
            <a:r>
              <a:rPr lang="ja-JP" altLang="en-US" sz="2000" b="1" dirty="0" smtClean="0">
                <a:solidFill>
                  <a:srgbClr val="FF0000"/>
                </a:solidFill>
                <a:latin typeface="ＭＳ Ｐゴシック" pitchFamily="50" charset="-128"/>
                <a:ea typeface="ＭＳ Ｐゴシック" pitchFamily="50" charset="-128"/>
              </a:rPr>
              <a:t>（月）</a:t>
            </a:r>
            <a:r>
              <a:rPr lang="en-US" altLang="ja-JP" sz="2000" b="1" dirty="0" smtClean="0">
                <a:solidFill>
                  <a:srgbClr val="FF0000"/>
                </a:solidFill>
                <a:latin typeface="ＭＳ Ｐゴシック" pitchFamily="50" charset="-128"/>
                <a:ea typeface="ＭＳ Ｐゴシック" pitchFamily="50" charset="-128"/>
              </a:rPr>
              <a:t>17:00</a:t>
            </a:r>
          </a:p>
          <a:p>
            <a:pPr marL="363538" indent="-363538">
              <a:lnSpc>
                <a:spcPct val="120000"/>
              </a:lnSpc>
              <a:spcBef>
                <a:spcPts val="600"/>
              </a:spcBef>
              <a:buFont typeface="+mj-lt"/>
              <a:buAutoNum type="arabicPeriod" startAt="3"/>
            </a:pPr>
            <a:r>
              <a:rPr lang="ja-JP" altLang="en-US" sz="2000" dirty="0" smtClean="0">
                <a:latin typeface="ＭＳ Ｐゴシック" pitchFamily="50" charset="-128"/>
                <a:ea typeface="ＭＳ Ｐゴシック" pitchFamily="50" charset="-128"/>
              </a:rPr>
              <a:t>プログラム参加希望者が多数の場合は，面接を実施する可能性があります（後日連絡）。</a:t>
            </a:r>
            <a:endParaRPr lang="en-US" altLang="ja-JP" sz="2000" dirty="0" smtClean="0">
              <a:solidFill>
                <a:srgbClr val="FF0000"/>
              </a:solidFill>
              <a:latin typeface="ＭＳ Ｐゴシック" pitchFamily="50" charset="-128"/>
              <a:ea typeface="ＭＳ Ｐゴシック" pitchFamily="50" charset="-128"/>
            </a:endParaRPr>
          </a:p>
          <a:p>
            <a:pPr marL="363538" indent="-363538">
              <a:lnSpc>
                <a:spcPct val="120000"/>
              </a:lnSpc>
              <a:spcBef>
                <a:spcPts val="600"/>
              </a:spcBef>
              <a:buNone/>
            </a:pPr>
            <a:r>
              <a:rPr lang="en-US" altLang="ja-JP" sz="2000" dirty="0" smtClean="0">
                <a:latin typeface="ＭＳ Ｐゴシック" pitchFamily="50" charset="-128"/>
                <a:ea typeface="ＭＳ Ｐゴシック" pitchFamily="50" charset="-128"/>
              </a:rPr>
              <a:t>	</a:t>
            </a:r>
            <a:r>
              <a:rPr lang="en-US" altLang="ja-JP" sz="2000" dirty="0" smtClean="0">
                <a:solidFill>
                  <a:srgbClr val="FF0000"/>
                </a:solidFill>
                <a:latin typeface="ＭＳ Ｐゴシック" pitchFamily="50" charset="-128"/>
                <a:ea typeface="ＭＳ Ｐゴシック" pitchFamily="50" charset="-128"/>
              </a:rPr>
              <a:t>4</a:t>
            </a:r>
            <a:r>
              <a:rPr lang="ja-JP" altLang="en-US" sz="2000" dirty="0" smtClean="0">
                <a:solidFill>
                  <a:srgbClr val="FF0000"/>
                </a:solidFill>
                <a:latin typeface="ＭＳ Ｐゴシック" pitchFamily="50" charset="-128"/>
                <a:ea typeface="ＭＳ Ｐゴシック" pitchFamily="50" charset="-128"/>
              </a:rPr>
              <a:t>月</a:t>
            </a:r>
            <a:r>
              <a:rPr lang="en-US" altLang="ja-JP" sz="2000" dirty="0" smtClean="0">
                <a:solidFill>
                  <a:srgbClr val="FF0000"/>
                </a:solidFill>
                <a:latin typeface="ＭＳ Ｐゴシック" pitchFamily="50" charset="-128"/>
                <a:ea typeface="ＭＳ Ｐゴシック" pitchFamily="50" charset="-128"/>
              </a:rPr>
              <a:t>24</a:t>
            </a:r>
            <a:r>
              <a:rPr lang="ja-JP" altLang="en-US" sz="2000" dirty="0" smtClean="0">
                <a:solidFill>
                  <a:srgbClr val="FF0000"/>
                </a:solidFill>
                <a:latin typeface="ＭＳ Ｐゴシック" pitchFamily="50" charset="-128"/>
                <a:ea typeface="ＭＳ Ｐゴシック" pitchFamily="50" charset="-128"/>
              </a:rPr>
              <a:t>日</a:t>
            </a:r>
            <a:r>
              <a:rPr lang="ja-JP" altLang="en-US" sz="2000" dirty="0" smtClean="0">
                <a:latin typeface="ＭＳ Ｐゴシック" pitchFamily="50" charset="-128"/>
                <a:ea typeface="ＭＳ Ｐゴシック" pitchFamily="50" charset="-128"/>
              </a:rPr>
              <a:t>にプログラム参加の可否をお知らせ致します。</a:t>
            </a:r>
            <a:endParaRPr lang="en-US" altLang="ja-JP" sz="2000" dirty="0" smtClean="0">
              <a:latin typeface="ＭＳ Ｐゴシック" pitchFamily="50" charset="-128"/>
              <a:ea typeface="ＭＳ Ｐゴシック" pitchFamily="50" charset="-128"/>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44625"/>
            <a:ext cx="1224135"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85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44625"/>
            <a:ext cx="1224135"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7" name="タイトル 10"/>
          <p:cNvSpPr txBox="1">
            <a:spLocks/>
          </p:cNvSpPr>
          <p:nvPr/>
        </p:nvSpPr>
        <p:spPr>
          <a:xfrm>
            <a:off x="251521" y="548680"/>
            <a:ext cx="7200800" cy="576064"/>
          </a:xfrm>
          <a:prstGeom prst="rect">
            <a:avLst/>
          </a:prstGeom>
        </p:spPr>
        <p:txBody>
          <a:bodyPr>
            <a:noAutofit/>
          </a:bodyPr>
          <a:lstStyle/>
          <a:p>
            <a:pPr lvl="0" algn="ctr">
              <a:spcBef>
                <a:spcPct val="0"/>
              </a:spcBef>
            </a:pP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cxnSp>
        <p:nvCxnSpPr>
          <p:cNvPr id="8" name="直線コネクタ 7"/>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タイトル 10"/>
          <p:cNvSpPr txBox="1">
            <a:spLocks/>
          </p:cNvSpPr>
          <p:nvPr/>
        </p:nvSpPr>
        <p:spPr>
          <a:xfrm>
            <a:off x="403921" y="548680"/>
            <a:ext cx="7200800" cy="576064"/>
          </a:xfrm>
          <a:prstGeom prst="rect">
            <a:avLst/>
          </a:prstGeom>
        </p:spPr>
        <p:txBody>
          <a:bodyPr>
            <a:noAutofit/>
          </a:bodyPr>
          <a:lstStyle/>
          <a:p>
            <a:pPr lvl="0" algn="ctr">
              <a:spcBef>
                <a:spcPct val="0"/>
              </a:spcBef>
            </a:pPr>
            <a:r>
              <a:rPr kumimoji="1" lang="ja-JP" altLang="en-US" sz="3600" i="0" u="none" strike="noStrike" kern="1200" cap="none" spc="0" normalizeH="0" baseline="0" noProof="0" dirty="0" smtClean="0">
                <a:ln>
                  <a:noFill/>
                </a:ln>
                <a:solidFill>
                  <a:schemeClr val="tx1"/>
                </a:solidFill>
                <a:effectLst/>
                <a:uLnTx/>
                <a:uFillTx/>
                <a:latin typeface="+mj-ea"/>
                <a:ea typeface="+mj-ea"/>
                <a:cs typeface="+mj-cs"/>
              </a:rPr>
              <a:t>お問い合わせ先</a:t>
            </a: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sp>
        <p:nvSpPr>
          <p:cNvPr id="11" name="メモ 10"/>
          <p:cNvSpPr/>
          <p:nvPr/>
        </p:nvSpPr>
        <p:spPr>
          <a:xfrm>
            <a:off x="395536" y="1700808"/>
            <a:ext cx="8424936" cy="4824536"/>
          </a:xfrm>
          <a:prstGeom prst="foldedCorne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ja-JP" sz="3200" dirty="0" smtClean="0">
              <a:solidFill>
                <a:schemeClr val="tx1"/>
              </a:solidFill>
              <a:latin typeface="ＭＳ Ｐゴシック" pitchFamily="50" charset="-128"/>
              <a:ea typeface="ＭＳ Ｐゴシック" pitchFamily="50" charset="-128"/>
            </a:endParaRPr>
          </a:p>
          <a:p>
            <a:pPr algn="ctr">
              <a:lnSpc>
                <a:spcPct val="110000"/>
              </a:lnSpc>
            </a:pPr>
            <a:r>
              <a:rPr lang="ja-JP" altLang="en-US" sz="3200" dirty="0" smtClean="0">
                <a:solidFill>
                  <a:schemeClr val="tx1"/>
                </a:solidFill>
                <a:latin typeface="ＭＳ Ｐゴシック" pitchFamily="50" charset="-128"/>
                <a:ea typeface="ＭＳ Ｐゴシック" pitchFamily="50" charset="-128"/>
              </a:rPr>
              <a:t>政策のための科学ユニット</a:t>
            </a:r>
            <a:endParaRPr lang="en-US" altLang="ja-JP" sz="3200" dirty="0" smtClean="0">
              <a:solidFill>
                <a:schemeClr val="tx1"/>
              </a:solidFill>
              <a:latin typeface="ＭＳ Ｐゴシック" pitchFamily="50" charset="-128"/>
              <a:ea typeface="ＭＳ Ｐゴシック" pitchFamily="50" charset="-128"/>
            </a:endParaRPr>
          </a:p>
          <a:p>
            <a:pPr algn="ctr">
              <a:lnSpc>
                <a:spcPct val="110000"/>
              </a:lnSpc>
            </a:pPr>
            <a:r>
              <a:rPr kumimoji="1" lang="ja-JP" altLang="en-US" sz="3200" dirty="0" smtClean="0">
                <a:solidFill>
                  <a:schemeClr val="tx1"/>
                </a:solidFill>
                <a:latin typeface="ＭＳ Ｐゴシック" pitchFamily="50" charset="-128"/>
                <a:ea typeface="ＭＳ Ｐゴシック" pitchFamily="50" charset="-128"/>
              </a:rPr>
              <a:t>特定助教：</a:t>
            </a:r>
            <a:r>
              <a:rPr lang="ja-JP" altLang="en-US" sz="3600" b="1" dirty="0" smtClean="0">
                <a:solidFill>
                  <a:schemeClr val="tx1"/>
                </a:solidFill>
                <a:latin typeface="ＭＳ Ｐゴシック" pitchFamily="50" charset="-128"/>
                <a:ea typeface="ＭＳ Ｐゴシック" pitchFamily="50" charset="-128"/>
              </a:rPr>
              <a:t>尾上　洋介</a:t>
            </a:r>
            <a:endParaRPr lang="zh-CN" altLang="en-US" sz="3200" b="1" dirty="0" smtClean="0">
              <a:solidFill>
                <a:schemeClr val="tx1"/>
              </a:solidFill>
              <a:latin typeface="ＭＳ Ｐゴシック" pitchFamily="50" charset="-128"/>
              <a:ea typeface="ＭＳ Ｐゴシック" pitchFamily="50" charset="-128"/>
            </a:endParaRPr>
          </a:p>
          <a:p>
            <a:pPr algn="ctr">
              <a:lnSpc>
                <a:spcPct val="110000"/>
              </a:lnSpc>
            </a:pPr>
            <a:endParaRPr lang="en-US" altLang="zh-CN" sz="3200" dirty="0" smtClean="0">
              <a:solidFill>
                <a:schemeClr val="tx1"/>
              </a:solidFill>
              <a:latin typeface="ＭＳ Ｐゴシック" pitchFamily="50" charset="-128"/>
              <a:ea typeface="ＭＳ Ｐゴシック" pitchFamily="50" charset="-128"/>
            </a:endParaRPr>
          </a:p>
          <a:p>
            <a:pPr algn="ctr">
              <a:lnSpc>
                <a:spcPct val="110000"/>
              </a:lnSpc>
            </a:pPr>
            <a:r>
              <a:rPr lang="en-US" altLang="zh-CN" sz="3200" dirty="0" smtClean="0">
                <a:solidFill>
                  <a:schemeClr val="tx1"/>
                </a:solidFill>
                <a:latin typeface="ＭＳ Ｐゴシック" pitchFamily="50" charset="-128"/>
                <a:ea typeface="ＭＳ Ｐゴシック" pitchFamily="50" charset="-128"/>
              </a:rPr>
              <a:t>TEL</a:t>
            </a:r>
            <a:r>
              <a:rPr lang="en-US" altLang="zh-CN" sz="3200" dirty="0" smtClean="0">
                <a:solidFill>
                  <a:schemeClr val="tx1"/>
                </a:solidFill>
                <a:latin typeface="ＭＳ Ｐゴシック" pitchFamily="50" charset="-128"/>
                <a:ea typeface="ＭＳ Ｐゴシック" pitchFamily="50" charset="-128"/>
              </a:rPr>
              <a:t>: </a:t>
            </a:r>
            <a:r>
              <a:rPr lang="en-US" altLang="zh-CN" sz="3200" dirty="0" smtClean="0">
                <a:solidFill>
                  <a:schemeClr val="tx1"/>
                </a:solidFill>
                <a:latin typeface="ＭＳ Ｐゴシック" pitchFamily="50" charset="-128"/>
                <a:ea typeface="ＭＳ Ｐゴシック" pitchFamily="50" charset="-128"/>
              </a:rPr>
              <a:t>075-753-</a:t>
            </a:r>
            <a:r>
              <a:rPr lang="en-US" altLang="zh-CN" sz="3200" dirty="0" smtClean="0">
                <a:solidFill>
                  <a:schemeClr val="tx1"/>
                </a:solidFill>
                <a:latin typeface="ＭＳ Ｐゴシック" pitchFamily="50" charset="-128"/>
                <a:ea typeface="ＭＳ Ｐゴシック" pitchFamily="50" charset="-128"/>
              </a:rPr>
              <a:t>9434</a:t>
            </a:r>
            <a:endParaRPr lang="en-US" altLang="zh-CN" sz="3200" dirty="0" smtClean="0">
              <a:solidFill>
                <a:schemeClr val="tx1"/>
              </a:solidFill>
              <a:latin typeface="ＭＳ Ｐゴシック" pitchFamily="50" charset="-128"/>
              <a:ea typeface="ＭＳ Ｐゴシック" pitchFamily="50" charset="-128"/>
            </a:endParaRPr>
          </a:p>
          <a:p>
            <a:pPr algn="ctr">
              <a:lnSpc>
                <a:spcPct val="110000"/>
              </a:lnSpc>
            </a:pPr>
            <a:r>
              <a:rPr lang="en-US" altLang="zh-CN" sz="3200" dirty="0" smtClean="0">
                <a:solidFill>
                  <a:schemeClr val="tx1"/>
                </a:solidFill>
                <a:latin typeface="ＭＳ Ｐゴシック" pitchFamily="50" charset="-128"/>
                <a:ea typeface="ＭＳ Ｐゴシック" pitchFamily="50" charset="-128"/>
              </a:rPr>
              <a:t>E-mail: </a:t>
            </a:r>
            <a:r>
              <a:rPr lang="en-US" altLang="zh-CN" sz="3600" b="1" dirty="0" err="1" smtClean="0">
                <a:solidFill>
                  <a:schemeClr val="tx1"/>
                </a:solidFill>
                <a:latin typeface="ＭＳ Ｐゴシック" pitchFamily="50" charset="-128"/>
                <a:ea typeface="ＭＳ Ｐゴシック" pitchFamily="50" charset="-128"/>
              </a:rPr>
              <a:t>onoue</a:t>
            </a:r>
            <a:r>
              <a:rPr lang="en-US" altLang="zh-CN" sz="3600" b="1" dirty="0" err="1" smtClean="0">
                <a:solidFill>
                  <a:schemeClr val="tx1"/>
                </a:solidFill>
                <a:latin typeface="ＭＳ Ｐゴシック" pitchFamily="50" charset="-128"/>
                <a:ea typeface="ＭＳ Ｐゴシック" pitchFamily="50" charset="-128"/>
              </a:rPr>
              <a:t>@viz.media.kyoto-u.ac.jp</a:t>
            </a:r>
            <a:endParaRPr kumimoji="1" lang="ja-JP" altLang="en-US" sz="3200" b="1" dirty="0">
              <a:solidFill>
                <a:schemeClr val="tx1"/>
              </a:solidFill>
              <a:latin typeface="ＭＳ Ｐゴシック" pitchFamily="50" charset="-128"/>
              <a:ea typeface="ＭＳ Ｐゴシック" pitchFamily="50" charset="-128"/>
            </a:endParaRPr>
          </a:p>
        </p:txBody>
      </p:sp>
      <p:sp>
        <p:nvSpPr>
          <p:cNvPr id="10"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26</a:t>
            </a:fld>
            <a:endParaRPr kumimoji="1" lang="ja-JP" altLang="en-US" dirty="0">
              <a:solidFill>
                <a:schemeClr val="tx1"/>
              </a:solidFill>
            </a:endParaRPr>
          </a:p>
        </p:txBody>
      </p:sp>
    </p:spTree>
    <p:extLst>
      <p:ext uri="{BB962C8B-B14F-4D97-AF65-F5344CB8AC3E}">
        <p14:creationId xmlns:p14="http://schemas.microsoft.com/office/powerpoint/2010/main" val="880560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2014-03-13 16.46.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12776"/>
            <a:ext cx="5854683" cy="5124749"/>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4625"/>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7" name="タイトル 10"/>
          <p:cNvSpPr txBox="1">
            <a:spLocks/>
          </p:cNvSpPr>
          <p:nvPr/>
        </p:nvSpPr>
        <p:spPr>
          <a:xfrm>
            <a:off x="251521" y="548680"/>
            <a:ext cx="7200800" cy="576064"/>
          </a:xfrm>
          <a:prstGeom prst="rect">
            <a:avLst/>
          </a:prstGeom>
        </p:spPr>
        <p:txBody>
          <a:bodyPr>
            <a:noAutofit/>
          </a:bodyPr>
          <a:lstStyle/>
          <a:p>
            <a:pPr lvl="0" algn="ctr">
              <a:spcBef>
                <a:spcPct val="0"/>
              </a:spcBef>
            </a:pPr>
            <a:r>
              <a:rPr lang="ja-JP" altLang="en-US" sz="3600" dirty="0" smtClean="0">
                <a:latin typeface="+mj-ea"/>
                <a:ea typeface="+mj-ea"/>
                <a:cs typeface="+mj-cs"/>
              </a:rPr>
              <a:t>詳細は</a:t>
            </a:r>
            <a:r>
              <a:rPr lang="en-US" altLang="ja-JP" sz="3600" dirty="0" smtClean="0">
                <a:latin typeface="+mj-ea"/>
                <a:ea typeface="+mj-ea"/>
                <a:cs typeface="+mj-cs"/>
              </a:rPr>
              <a:t>HP</a:t>
            </a:r>
            <a:r>
              <a:rPr lang="ja-JP" altLang="en-US" sz="3600" dirty="0" smtClean="0">
                <a:latin typeface="+mj-ea"/>
                <a:ea typeface="+mj-ea"/>
                <a:cs typeface="+mj-cs"/>
              </a:rPr>
              <a:t>をご参照ください！</a:t>
            </a:r>
            <a:endParaRPr kumimoji="1" lang="ja-JP" altLang="en-US" sz="3600" i="0" u="none" strike="noStrike" kern="1200" cap="none" spc="0" normalizeH="0" baseline="0" noProof="0" dirty="0">
              <a:ln>
                <a:noFill/>
              </a:ln>
              <a:solidFill>
                <a:schemeClr val="tx1"/>
              </a:solidFill>
              <a:effectLst/>
              <a:uLnTx/>
              <a:uFillTx/>
              <a:latin typeface="+mj-ea"/>
              <a:ea typeface="+mj-ea"/>
              <a:cs typeface="+mj-cs"/>
            </a:endParaRPr>
          </a:p>
        </p:txBody>
      </p:sp>
      <p:cxnSp>
        <p:nvCxnSpPr>
          <p:cNvPr id="8" name="直線コネクタ 7"/>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横巻き 9"/>
          <p:cNvSpPr/>
          <p:nvPr/>
        </p:nvSpPr>
        <p:spPr>
          <a:xfrm>
            <a:off x="2771800" y="4941168"/>
            <a:ext cx="6120680" cy="1296144"/>
          </a:xfrm>
          <a:prstGeom prst="horizont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3200" dirty="0" smtClean="0">
                <a:solidFill>
                  <a:schemeClr val="tx1"/>
                </a:solidFill>
                <a:latin typeface="Arial Black" pitchFamily="34" charset="0"/>
              </a:rPr>
              <a:t>www.stips.kyoto-u.ac.jp</a:t>
            </a:r>
            <a:endParaRPr lang="ja-JP" altLang="en-US" sz="2800" dirty="0" smtClean="0">
              <a:solidFill>
                <a:schemeClr val="tx1"/>
              </a:solidFill>
              <a:latin typeface="Arial Black" pitchFamily="34" charset="0"/>
            </a:endParaRPr>
          </a:p>
        </p:txBody>
      </p:sp>
      <p:sp>
        <p:nvSpPr>
          <p:cNvPr id="9"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27</a:t>
            </a:fld>
            <a:endParaRPr kumimoji="1" lang="ja-JP" altLang="en-US" dirty="0">
              <a:solidFill>
                <a:schemeClr val="tx1"/>
              </a:solidFill>
            </a:endParaRPr>
          </a:p>
        </p:txBody>
      </p:sp>
    </p:spTree>
    <p:extLst>
      <p:ext uri="{BB962C8B-B14F-4D97-AF65-F5344CB8AC3E}">
        <p14:creationId xmlns:p14="http://schemas.microsoft.com/office/powerpoint/2010/main" val="2488945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484784"/>
            <a:ext cx="8640960" cy="4968551"/>
          </a:xfrm>
        </p:spPr>
        <p:txBody>
          <a:bodyPr>
            <a:noAutofit/>
          </a:bodyPr>
          <a:lstStyle/>
          <a:p>
            <a:pPr>
              <a:lnSpc>
                <a:spcPct val="120000"/>
              </a:lnSpc>
              <a:spcBef>
                <a:spcPts val="1800"/>
              </a:spcBef>
              <a:buFont typeface="Wingdings" pitchFamily="2" charset="2"/>
              <a:buChar char="Ø"/>
            </a:pPr>
            <a:r>
              <a:rPr lang="ja-JP" altLang="ja-JP" sz="2600" dirty="0">
                <a:latin typeface="+mn-ea"/>
              </a:rPr>
              <a:t>第</a:t>
            </a:r>
            <a:r>
              <a:rPr lang="en-US" altLang="ja-JP" sz="2600" dirty="0">
                <a:latin typeface="+mn-ea"/>
              </a:rPr>
              <a:t>4</a:t>
            </a:r>
            <a:r>
              <a:rPr lang="ja-JP" altLang="ja-JP" sz="2600" dirty="0">
                <a:latin typeface="+mn-ea"/>
              </a:rPr>
              <a:t>期科学技術基本計画が掲げる「社会及び公共のための政策</a:t>
            </a:r>
            <a:r>
              <a:rPr lang="ja-JP" altLang="ja-JP" sz="2600" dirty="0" smtClean="0">
                <a:latin typeface="+mn-ea"/>
              </a:rPr>
              <a:t>」</a:t>
            </a:r>
            <a:r>
              <a:rPr lang="ja-JP" altLang="en-US" sz="2600" dirty="0" smtClean="0">
                <a:latin typeface="+mn-ea"/>
              </a:rPr>
              <a:t>，</a:t>
            </a:r>
            <a:r>
              <a:rPr lang="ja-JP" altLang="ja-JP" sz="2600" dirty="0" smtClean="0">
                <a:latin typeface="+mn-ea"/>
              </a:rPr>
              <a:t>「</a:t>
            </a:r>
            <a:r>
              <a:rPr lang="ja-JP" altLang="ja-JP" sz="2600" dirty="0">
                <a:latin typeface="+mn-ea"/>
              </a:rPr>
              <a:t>社会とともに創り進める政策」としての科学技術イノベーション政策の形成のために</a:t>
            </a:r>
            <a:r>
              <a:rPr lang="ja-JP" altLang="ja-JP" sz="2600" dirty="0" smtClean="0">
                <a:latin typeface="+mn-ea"/>
              </a:rPr>
              <a:t>は</a:t>
            </a:r>
            <a:r>
              <a:rPr lang="ja-JP" altLang="en-US" sz="2600" dirty="0" smtClean="0">
                <a:latin typeface="+mn-ea"/>
              </a:rPr>
              <a:t>，</a:t>
            </a:r>
            <a:r>
              <a:rPr lang="ja-JP" altLang="ja-JP" sz="2600" b="1" dirty="0" smtClean="0">
                <a:solidFill>
                  <a:srgbClr val="FF0000"/>
                </a:solidFill>
                <a:latin typeface="+mn-ea"/>
              </a:rPr>
              <a:t>科学</a:t>
            </a:r>
            <a:r>
              <a:rPr lang="ja-JP" altLang="ja-JP" sz="2600" b="1" dirty="0">
                <a:solidFill>
                  <a:srgbClr val="FF0000"/>
                </a:solidFill>
                <a:latin typeface="+mn-ea"/>
              </a:rPr>
              <a:t>技術や公共政策に対する社会の期待・懸念・問題認識を把握</a:t>
            </a:r>
            <a:r>
              <a:rPr lang="ja-JP" altLang="ja-JP" sz="2600" b="1" dirty="0" smtClean="0">
                <a:solidFill>
                  <a:srgbClr val="FF0000"/>
                </a:solidFill>
                <a:latin typeface="+mn-ea"/>
              </a:rPr>
              <a:t>し</a:t>
            </a:r>
            <a:r>
              <a:rPr lang="ja-JP" altLang="en-US" sz="2600" b="1" dirty="0" smtClean="0">
                <a:solidFill>
                  <a:srgbClr val="FF0000"/>
                </a:solidFill>
                <a:latin typeface="+mn-ea"/>
              </a:rPr>
              <a:t>，</a:t>
            </a:r>
            <a:r>
              <a:rPr lang="ja-JP" altLang="ja-JP" sz="2600" b="1" dirty="0" smtClean="0">
                <a:solidFill>
                  <a:srgbClr val="FF0000"/>
                </a:solidFill>
                <a:latin typeface="+mn-ea"/>
              </a:rPr>
              <a:t>反映</a:t>
            </a:r>
            <a:r>
              <a:rPr lang="ja-JP" altLang="ja-JP" sz="2600" b="1" dirty="0">
                <a:solidFill>
                  <a:srgbClr val="FF0000"/>
                </a:solidFill>
                <a:latin typeface="+mn-ea"/>
              </a:rPr>
              <a:t>させていく</a:t>
            </a:r>
            <a:r>
              <a:rPr lang="ja-JP" altLang="ja-JP" sz="2600" dirty="0">
                <a:latin typeface="+mn-ea"/>
              </a:rPr>
              <a:t>ことが求められて</a:t>
            </a:r>
            <a:r>
              <a:rPr lang="ja-JP" altLang="ja-JP" sz="2600" dirty="0" smtClean="0">
                <a:latin typeface="+mn-ea"/>
              </a:rPr>
              <a:t>い</a:t>
            </a:r>
            <a:r>
              <a:rPr lang="ja-JP" altLang="en-US" sz="2600" dirty="0" smtClean="0">
                <a:latin typeface="+mn-ea"/>
              </a:rPr>
              <a:t>ます</a:t>
            </a:r>
            <a:r>
              <a:rPr lang="ja-JP" altLang="ja-JP" sz="2600" dirty="0" smtClean="0">
                <a:latin typeface="+mn-ea"/>
              </a:rPr>
              <a:t>。</a:t>
            </a:r>
            <a:r>
              <a:rPr lang="ja-JP" altLang="en-US" sz="2600" dirty="0" smtClean="0">
                <a:latin typeface="+mn-ea"/>
              </a:rPr>
              <a:t>　</a:t>
            </a:r>
            <a:endParaRPr lang="en-US" altLang="ja-JP" sz="2600" dirty="0" smtClean="0">
              <a:latin typeface="+mn-ea"/>
            </a:endParaRPr>
          </a:p>
          <a:p>
            <a:pPr>
              <a:lnSpc>
                <a:spcPct val="120000"/>
              </a:lnSpc>
              <a:spcBef>
                <a:spcPts val="1800"/>
              </a:spcBef>
              <a:buFont typeface="Wingdings" pitchFamily="2" charset="2"/>
              <a:buChar char="Ø"/>
            </a:pPr>
            <a:r>
              <a:rPr lang="ja-JP" altLang="ja-JP" sz="2600" dirty="0" smtClean="0">
                <a:latin typeface="+mn-ea"/>
              </a:rPr>
              <a:t>この</a:t>
            </a:r>
            <a:r>
              <a:rPr lang="ja-JP" altLang="ja-JP" sz="2600" dirty="0">
                <a:latin typeface="+mn-ea"/>
              </a:rPr>
              <a:t>ような認識の</a:t>
            </a:r>
            <a:r>
              <a:rPr lang="ja-JP" altLang="ja-JP" sz="2600" dirty="0" smtClean="0">
                <a:latin typeface="+mn-ea"/>
              </a:rPr>
              <a:t>もと</a:t>
            </a:r>
            <a:r>
              <a:rPr lang="ja-JP" altLang="en-US" sz="2600" dirty="0" smtClean="0">
                <a:latin typeface="+mn-ea"/>
              </a:rPr>
              <a:t>，</a:t>
            </a:r>
            <a:r>
              <a:rPr lang="ja-JP" altLang="ja-JP" sz="2600" dirty="0" smtClean="0">
                <a:latin typeface="+mn-ea"/>
              </a:rPr>
              <a:t>京都</a:t>
            </a:r>
            <a:r>
              <a:rPr lang="ja-JP" altLang="ja-JP" sz="2600" dirty="0">
                <a:latin typeface="+mn-ea"/>
              </a:rPr>
              <a:t>大学</a:t>
            </a:r>
            <a:r>
              <a:rPr lang="ja-JP" altLang="ja-JP" sz="2600" dirty="0" smtClean="0">
                <a:latin typeface="+mn-ea"/>
              </a:rPr>
              <a:t>は</a:t>
            </a:r>
            <a:r>
              <a:rPr lang="ja-JP" altLang="en-US" sz="2600" dirty="0" smtClean="0">
                <a:latin typeface="+mn-ea"/>
              </a:rPr>
              <a:t>，</a:t>
            </a:r>
            <a:r>
              <a:rPr lang="ja-JP" altLang="ja-JP" sz="2600" dirty="0" smtClean="0">
                <a:latin typeface="+mn-ea"/>
              </a:rPr>
              <a:t>文部</a:t>
            </a:r>
            <a:r>
              <a:rPr lang="ja-JP" altLang="ja-JP" sz="2600" dirty="0">
                <a:latin typeface="+mn-ea"/>
              </a:rPr>
              <a:t>科学省より大阪大学と合同での「政策のための科学」領域拠点として今後</a:t>
            </a:r>
            <a:r>
              <a:rPr lang="en-US" altLang="ja-JP" sz="2600" dirty="0">
                <a:latin typeface="+mn-ea"/>
              </a:rPr>
              <a:t>15</a:t>
            </a:r>
            <a:r>
              <a:rPr lang="ja-JP" altLang="ja-JP" sz="2600" dirty="0">
                <a:latin typeface="+mn-ea"/>
              </a:rPr>
              <a:t>年間選定</a:t>
            </a:r>
            <a:r>
              <a:rPr lang="ja-JP" altLang="ja-JP" sz="2600" dirty="0" smtClean="0">
                <a:latin typeface="+mn-ea"/>
              </a:rPr>
              <a:t>され</a:t>
            </a:r>
            <a:r>
              <a:rPr lang="ja-JP" altLang="en-US" sz="2600" dirty="0" smtClean="0">
                <a:latin typeface="+mn-ea"/>
              </a:rPr>
              <a:t>，</a:t>
            </a:r>
            <a:r>
              <a:rPr lang="en-US" altLang="ja-JP" sz="2600" dirty="0" smtClean="0">
                <a:latin typeface="+mn-ea"/>
              </a:rPr>
              <a:t>2012</a:t>
            </a:r>
            <a:r>
              <a:rPr lang="ja-JP" altLang="ja-JP" sz="2600" dirty="0">
                <a:latin typeface="+mn-ea"/>
              </a:rPr>
              <a:t>年</a:t>
            </a:r>
            <a:r>
              <a:rPr lang="en-US" altLang="ja-JP" sz="2600" dirty="0">
                <a:latin typeface="+mn-ea"/>
              </a:rPr>
              <a:t>2</a:t>
            </a:r>
            <a:r>
              <a:rPr lang="ja-JP" altLang="ja-JP" sz="2600" dirty="0">
                <a:latin typeface="+mn-ea"/>
              </a:rPr>
              <a:t>月</a:t>
            </a:r>
            <a:r>
              <a:rPr lang="ja-JP" altLang="ja-JP" sz="2600" dirty="0" smtClean="0">
                <a:latin typeface="+mn-ea"/>
              </a:rPr>
              <a:t>より</a:t>
            </a:r>
            <a:r>
              <a:rPr lang="ja-JP" altLang="en-US" sz="2600" dirty="0" smtClean="0">
                <a:latin typeface="+mn-ea"/>
              </a:rPr>
              <a:t>，</a:t>
            </a:r>
            <a:r>
              <a:rPr lang="ja-JP" altLang="ja-JP" sz="2600" dirty="0" smtClean="0">
                <a:latin typeface="+mn-ea"/>
              </a:rPr>
              <a:t>学際</a:t>
            </a:r>
            <a:r>
              <a:rPr lang="ja-JP" altLang="ja-JP" sz="2600" dirty="0">
                <a:latin typeface="+mn-ea"/>
              </a:rPr>
              <a:t>融合教育研究推進センター</a:t>
            </a:r>
            <a:r>
              <a:rPr lang="ja-JP" altLang="ja-JP" sz="2600" dirty="0" smtClean="0">
                <a:latin typeface="+mn-ea"/>
              </a:rPr>
              <a:t>に</a:t>
            </a:r>
            <a:r>
              <a:rPr lang="ja-JP" altLang="en-US" sz="2600" dirty="0" smtClean="0">
                <a:latin typeface="+mn-ea"/>
              </a:rPr>
              <a:t>「</a:t>
            </a:r>
            <a:r>
              <a:rPr lang="ja-JP" altLang="ja-JP" sz="2600" dirty="0" smtClean="0">
                <a:latin typeface="+mn-ea"/>
              </a:rPr>
              <a:t>政策</a:t>
            </a:r>
            <a:r>
              <a:rPr lang="ja-JP" altLang="ja-JP" sz="2600" dirty="0">
                <a:latin typeface="+mn-ea"/>
              </a:rPr>
              <a:t>のための科学</a:t>
            </a:r>
            <a:r>
              <a:rPr lang="ja-JP" altLang="ja-JP" sz="2600" dirty="0" smtClean="0">
                <a:latin typeface="+mn-ea"/>
              </a:rPr>
              <a:t>ユニット</a:t>
            </a:r>
            <a:r>
              <a:rPr lang="ja-JP" altLang="en-US" sz="2600" dirty="0" smtClean="0">
                <a:latin typeface="+mn-ea"/>
              </a:rPr>
              <a:t>」</a:t>
            </a:r>
            <a:r>
              <a:rPr lang="ja-JP" altLang="ja-JP" sz="2600" dirty="0" smtClean="0">
                <a:latin typeface="+mn-ea"/>
              </a:rPr>
              <a:t>が</a:t>
            </a:r>
            <a:r>
              <a:rPr lang="ja-JP" altLang="ja-JP" sz="2600" dirty="0">
                <a:latin typeface="+mn-ea"/>
              </a:rPr>
              <a:t>設置</a:t>
            </a:r>
            <a:r>
              <a:rPr lang="ja-JP" altLang="ja-JP" sz="2600" dirty="0" smtClean="0">
                <a:latin typeface="+mn-ea"/>
              </a:rPr>
              <a:t>され</a:t>
            </a:r>
            <a:r>
              <a:rPr lang="ja-JP" altLang="en-US" sz="2600" dirty="0" smtClean="0">
                <a:latin typeface="+mn-ea"/>
              </a:rPr>
              <a:t>まし</a:t>
            </a:r>
            <a:r>
              <a:rPr lang="ja-JP" altLang="ja-JP" sz="2600" dirty="0" smtClean="0">
                <a:latin typeface="+mn-ea"/>
              </a:rPr>
              <a:t>た</a:t>
            </a:r>
            <a:r>
              <a:rPr lang="ja-JP" altLang="en-US" sz="2600" dirty="0" smtClean="0">
                <a:latin typeface="+mn-ea"/>
              </a:rPr>
              <a:t>。</a:t>
            </a:r>
            <a:endParaRPr kumimoji="1" lang="ja-JP" altLang="en-US" sz="2600" dirty="0">
              <a:latin typeface="+mn-ea"/>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4625"/>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7" name="タイトル 10"/>
          <p:cNvSpPr txBox="1">
            <a:spLocks/>
          </p:cNvSpPr>
          <p:nvPr/>
        </p:nvSpPr>
        <p:spPr>
          <a:xfrm>
            <a:off x="251521" y="620688"/>
            <a:ext cx="7200800"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dirty="0" smtClean="0">
                <a:latin typeface="+mj-lt"/>
                <a:ea typeface="+mj-ea"/>
                <a:cs typeface="+mj-cs"/>
              </a:rPr>
              <a:t>「政策のための科学」設置の背景</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8" name="直線コネクタ 7"/>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3</a:t>
            </a:fld>
            <a:endParaRPr kumimoji="1" lang="ja-JP" altLang="en-US" dirty="0">
              <a:solidFill>
                <a:schemeClr val="tx1"/>
              </a:solidFill>
            </a:endParaRPr>
          </a:p>
        </p:txBody>
      </p:sp>
    </p:spTree>
    <p:extLst>
      <p:ext uri="{BB962C8B-B14F-4D97-AF65-F5344CB8AC3E}">
        <p14:creationId xmlns:p14="http://schemas.microsoft.com/office/powerpoint/2010/main" val="3148431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556792"/>
            <a:ext cx="8640960" cy="4968552"/>
          </a:xfrm>
        </p:spPr>
        <p:txBody>
          <a:bodyPr>
            <a:noAutofit/>
          </a:bodyPr>
          <a:lstStyle/>
          <a:p>
            <a:pPr>
              <a:lnSpc>
                <a:spcPct val="120000"/>
              </a:lnSpc>
              <a:spcBef>
                <a:spcPts val="1200"/>
              </a:spcBef>
              <a:buFont typeface="Wingdings" pitchFamily="2" charset="2"/>
              <a:buChar char="Ø"/>
            </a:pPr>
            <a:r>
              <a:rPr lang="ja-JP" altLang="ja-JP" sz="2600" dirty="0"/>
              <a:t>科学技術イノベーション政策の形成のために</a:t>
            </a:r>
            <a:r>
              <a:rPr lang="ja-JP" altLang="ja-JP" sz="2600" dirty="0" smtClean="0"/>
              <a:t>は</a:t>
            </a:r>
            <a:r>
              <a:rPr lang="ja-JP" altLang="en-US" sz="2600" dirty="0" smtClean="0"/>
              <a:t>，</a:t>
            </a:r>
            <a:r>
              <a:rPr lang="ja-JP" altLang="ja-JP" sz="2600" dirty="0" smtClean="0"/>
              <a:t>定量的</a:t>
            </a:r>
            <a:r>
              <a:rPr lang="ja-JP" altLang="ja-JP" sz="2600" dirty="0"/>
              <a:t>なエビデンスに</a:t>
            </a:r>
            <a:r>
              <a:rPr lang="ja-JP" altLang="ja-JP" sz="2600" dirty="0" smtClean="0"/>
              <a:t>加え</a:t>
            </a:r>
            <a:r>
              <a:rPr lang="ja-JP" altLang="en-US" sz="2600" dirty="0" smtClean="0"/>
              <a:t>，</a:t>
            </a:r>
            <a:r>
              <a:rPr lang="ja-JP" altLang="ja-JP" sz="2600" dirty="0" smtClean="0"/>
              <a:t>社会</a:t>
            </a:r>
            <a:r>
              <a:rPr lang="ja-JP" altLang="ja-JP" sz="2600" dirty="0"/>
              <a:t>の多様な主体による熟議（対話と熟慮）をふくむ</a:t>
            </a:r>
            <a:r>
              <a:rPr lang="ja-JP" altLang="ja-JP" sz="2600" dirty="0">
                <a:solidFill>
                  <a:srgbClr val="FF0000"/>
                </a:solidFill>
              </a:rPr>
              <a:t>「科学技術への公共的関与（</a:t>
            </a:r>
            <a:r>
              <a:rPr lang="en-US" altLang="ja-JP" sz="2600" dirty="0">
                <a:solidFill>
                  <a:srgbClr val="FF0000"/>
                </a:solidFill>
              </a:rPr>
              <a:t>public engagement</a:t>
            </a:r>
            <a:r>
              <a:rPr lang="ja-JP" altLang="ja-JP" sz="2600" dirty="0">
                <a:solidFill>
                  <a:srgbClr val="FF0000"/>
                </a:solidFill>
              </a:rPr>
              <a:t>）</a:t>
            </a:r>
            <a:r>
              <a:rPr lang="ja-JP" altLang="ja-JP" sz="2600" dirty="0" smtClean="0">
                <a:solidFill>
                  <a:srgbClr val="FF0000"/>
                </a:solidFill>
              </a:rPr>
              <a:t>」</a:t>
            </a:r>
            <a:r>
              <a:rPr lang="ja-JP" altLang="en-US" sz="2600" dirty="0" smtClean="0">
                <a:solidFill>
                  <a:srgbClr val="FF0000"/>
                </a:solidFill>
              </a:rPr>
              <a:t>，</a:t>
            </a:r>
            <a:r>
              <a:rPr lang="ja-JP" altLang="ja-JP" sz="2600" dirty="0" smtClean="0">
                <a:solidFill>
                  <a:srgbClr val="FF0000"/>
                </a:solidFill>
              </a:rPr>
              <a:t>「</a:t>
            </a:r>
            <a:r>
              <a:rPr lang="ja-JP" altLang="ja-JP" sz="2600" dirty="0">
                <a:solidFill>
                  <a:srgbClr val="FF0000"/>
                </a:solidFill>
              </a:rPr>
              <a:t>科学技術の倫理的・法的・社会的問題（</a:t>
            </a:r>
            <a:r>
              <a:rPr lang="en-US" altLang="ja-JP" sz="2600" dirty="0">
                <a:solidFill>
                  <a:srgbClr val="FF0000"/>
                </a:solidFill>
              </a:rPr>
              <a:t>ELSI</a:t>
            </a:r>
            <a:r>
              <a:rPr lang="ja-JP" altLang="ja-JP" sz="2600" dirty="0">
                <a:solidFill>
                  <a:srgbClr val="FF0000"/>
                </a:solidFill>
              </a:rPr>
              <a:t>）」</a:t>
            </a:r>
            <a:r>
              <a:rPr lang="ja-JP" altLang="ja-JP" sz="2600" dirty="0"/>
              <a:t>研究が生み出すエビデンスが</a:t>
            </a:r>
            <a:r>
              <a:rPr lang="ja-JP" altLang="ja-JP" sz="2600" dirty="0" smtClean="0"/>
              <a:t>不可欠。</a:t>
            </a:r>
            <a:endParaRPr lang="en-US" altLang="ja-JP" sz="2600" dirty="0" smtClean="0"/>
          </a:p>
          <a:p>
            <a:pPr>
              <a:lnSpc>
                <a:spcPct val="120000"/>
              </a:lnSpc>
              <a:spcBef>
                <a:spcPts val="1200"/>
              </a:spcBef>
              <a:buFont typeface="Wingdings" pitchFamily="2" charset="2"/>
              <a:buChar char="Ø"/>
            </a:pPr>
            <a:r>
              <a:rPr lang="ja-JP" altLang="en-US" sz="2600" dirty="0" smtClean="0"/>
              <a:t>実世界のデータからエビデンスへ，エビデンスから政策へ，政策実施後の評価を行うサイクル形成が必要不可欠。</a:t>
            </a:r>
            <a:endParaRPr lang="en-US" altLang="ja-JP" sz="2600" dirty="0" smtClean="0"/>
          </a:p>
          <a:p>
            <a:pPr>
              <a:lnSpc>
                <a:spcPct val="120000"/>
              </a:lnSpc>
              <a:spcBef>
                <a:spcPts val="1200"/>
              </a:spcBef>
              <a:buFont typeface="Wingdings" pitchFamily="2" charset="2"/>
              <a:buChar char="Ø"/>
            </a:pPr>
            <a:r>
              <a:rPr lang="ja-JP" altLang="en-US" sz="2600" dirty="0" smtClean="0"/>
              <a:t>政策を実施すべき各分野において，複数の異なる領域，価値観から優先順位をつけて予算配分するかが重要課題。</a:t>
            </a:r>
            <a:endParaRPr lang="en-US" altLang="ja-JP" sz="2600"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4625"/>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8" name="タイトル 10"/>
          <p:cNvSpPr txBox="1">
            <a:spLocks/>
          </p:cNvSpPr>
          <p:nvPr/>
        </p:nvSpPr>
        <p:spPr>
          <a:xfrm>
            <a:off x="0" y="620688"/>
            <a:ext cx="7596336"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dirty="0" smtClean="0">
                <a:latin typeface="+mj-lt"/>
                <a:ea typeface="+mj-ea"/>
                <a:cs typeface="+mj-cs"/>
              </a:rPr>
              <a:t>「政策のための科学」の必要性</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9" name="直線コネクタ 8"/>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4</a:t>
            </a:fld>
            <a:endParaRPr kumimoji="1" lang="ja-JP" altLang="en-US" dirty="0">
              <a:solidFill>
                <a:schemeClr val="tx1"/>
              </a:solidFill>
            </a:endParaRPr>
          </a:p>
        </p:txBody>
      </p:sp>
    </p:spTree>
    <p:extLst>
      <p:ext uri="{BB962C8B-B14F-4D97-AF65-F5344CB8AC3E}">
        <p14:creationId xmlns:p14="http://schemas.microsoft.com/office/powerpoint/2010/main" val="2370425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prstClr val="black"/>
                </a:solidFill>
                <a:latin typeface="HGP創英ﾌﾟﾚｾﾞﾝｽEB" pitchFamily="18" charset="-128"/>
                <a:ea typeface="HGP創英ﾌﾟﾚｾﾞﾝｽEB" pitchFamily="18" charset="-128"/>
              </a:rPr>
              <a:t>学際融合教育研究推進センター政策のための科学ユニット</a:t>
            </a:r>
            <a:endParaRPr lang="ja-JP" altLang="en-US" dirty="0">
              <a:solidFill>
                <a:prstClr val="black"/>
              </a:solidFill>
              <a:latin typeface="HGP創英ﾌﾟﾚｾﾞﾝｽEB" pitchFamily="18" charset="-128"/>
              <a:ea typeface="HGP創英ﾌﾟﾚｾﾞﾝｽEB" pitchFamily="18" charset="-128"/>
            </a:endParaRPr>
          </a:p>
        </p:txBody>
      </p:sp>
      <p:sp>
        <p:nvSpPr>
          <p:cNvPr id="8" name="タイトル 10"/>
          <p:cNvSpPr txBox="1">
            <a:spLocks/>
          </p:cNvSpPr>
          <p:nvPr/>
        </p:nvSpPr>
        <p:spPr>
          <a:xfrm>
            <a:off x="251521" y="620688"/>
            <a:ext cx="7200800" cy="576064"/>
          </a:xfrm>
          <a:prstGeom prst="rect">
            <a:avLst/>
          </a:prstGeom>
        </p:spPr>
        <p:txBody>
          <a:bodyPr vert="horz" lIns="91440" tIns="45720" rIns="91440" bIns="45720" rtlCol="0" anchor="ctr">
            <a:noAutofit/>
          </a:bodyPr>
          <a:lstStyle/>
          <a:p>
            <a:pPr algn="ctr" defTabSz="914400">
              <a:spcBef>
                <a:spcPct val="0"/>
              </a:spcBef>
              <a:defRPr/>
            </a:pPr>
            <a:r>
              <a:rPr lang="ja-JP" altLang="en-US" sz="3200" dirty="0" smtClean="0">
                <a:solidFill>
                  <a:prstClr val="black"/>
                </a:solidFill>
              </a:rPr>
              <a:t>エビデンスベースの政策決定が不可欠</a:t>
            </a:r>
            <a:endParaRPr lang="ja-JP" altLang="en-US" sz="3200" dirty="0">
              <a:solidFill>
                <a:prstClr val="black"/>
              </a:solidFill>
            </a:endParaRPr>
          </a:p>
        </p:txBody>
      </p:sp>
      <p:cxnSp>
        <p:nvCxnSpPr>
          <p:cNvPr id="9" name="直線コネクタ 8"/>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lang="ja-JP" altLang="en-US" smtClean="0">
                <a:solidFill>
                  <a:prstClr val="black"/>
                </a:solidFill>
              </a:rPr>
              <a:pPr/>
              <a:t>5</a:t>
            </a:fld>
            <a:endParaRPr lang="ja-JP" altLang="en-US" dirty="0">
              <a:solidFill>
                <a:prstClr val="black"/>
              </a:solidFill>
            </a:endParaRPr>
          </a:p>
        </p:txBody>
      </p:sp>
      <p:pic>
        <p:nvPicPr>
          <p:cNvPr id="3" name="図 2" descr="エビデンスベースの政策決定の概念図.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25" y="1601327"/>
            <a:ext cx="6423248" cy="5256673"/>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659" y="55393"/>
            <a:ext cx="1445342" cy="144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133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prstClr val="black"/>
                </a:solidFill>
                <a:latin typeface="HGP創英ﾌﾟﾚｾﾞﾝｽEB" pitchFamily="18" charset="-128"/>
                <a:ea typeface="HGP創英ﾌﾟﾚｾﾞﾝｽEB" pitchFamily="18" charset="-128"/>
              </a:rPr>
              <a:t>学際融合教育研究推進センター政策のための科学ユニット</a:t>
            </a:r>
            <a:endParaRPr lang="ja-JP" altLang="en-US" dirty="0">
              <a:solidFill>
                <a:prstClr val="black"/>
              </a:solidFill>
              <a:latin typeface="HGP創英ﾌﾟﾚｾﾞﾝｽEB" pitchFamily="18" charset="-128"/>
              <a:ea typeface="HGP創英ﾌﾟﾚｾﾞﾝｽEB" pitchFamily="18" charset="-128"/>
            </a:endParaRPr>
          </a:p>
        </p:txBody>
      </p:sp>
      <p:sp>
        <p:nvSpPr>
          <p:cNvPr id="8" name="タイトル 10"/>
          <p:cNvSpPr txBox="1">
            <a:spLocks/>
          </p:cNvSpPr>
          <p:nvPr/>
        </p:nvSpPr>
        <p:spPr>
          <a:xfrm>
            <a:off x="251521" y="620688"/>
            <a:ext cx="7200800" cy="576064"/>
          </a:xfrm>
          <a:prstGeom prst="rect">
            <a:avLst/>
          </a:prstGeom>
        </p:spPr>
        <p:txBody>
          <a:bodyPr vert="horz" lIns="91440" tIns="45720" rIns="91440" bIns="45720" rtlCol="0" anchor="ctr">
            <a:noAutofit/>
          </a:bodyPr>
          <a:lstStyle/>
          <a:p>
            <a:pPr algn="ctr" defTabSz="914400">
              <a:spcBef>
                <a:spcPct val="0"/>
              </a:spcBef>
              <a:defRPr/>
            </a:pPr>
            <a:r>
              <a:rPr lang="ja-JP" altLang="en-US" sz="3200" dirty="0" smtClean="0">
                <a:solidFill>
                  <a:prstClr val="black"/>
                </a:solidFill>
              </a:rPr>
              <a:t>様々な領域からの政策決定が重要</a:t>
            </a:r>
            <a:endParaRPr lang="ja-JP" altLang="en-US" sz="3200" dirty="0">
              <a:solidFill>
                <a:prstClr val="black"/>
              </a:solidFill>
            </a:endParaRPr>
          </a:p>
        </p:txBody>
      </p:sp>
      <p:cxnSp>
        <p:nvCxnSpPr>
          <p:cNvPr id="9" name="直線コネクタ 8"/>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図 1" descr="政策決定の概念図.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152" y="1490101"/>
            <a:ext cx="6280049" cy="530937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9293" y="55393"/>
            <a:ext cx="1434708" cy="143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507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base">
              <a:spcAft>
                <a:spcPct val="0"/>
              </a:spcAft>
            </a:pPr>
            <a:r>
              <a:rPr lang="ja-JP" altLang="en-US" dirty="0" smtClean="0">
                <a:solidFill>
                  <a:srgbClr val="000000"/>
                </a:solidFill>
                <a:latin typeface="HGP創英ﾌﾟﾚｾﾞﾝｽEB" pitchFamily="18" charset="-128"/>
                <a:ea typeface="HGP創英ﾌﾟﾚｾﾞﾝｽEB" pitchFamily="18" charset="-128"/>
              </a:rPr>
              <a:t>学際融合教育研究推進センター政策のための科学ユニット</a:t>
            </a:r>
            <a:endParaRPr lang="ja-JP" altLang="en-US" dirty="0">
              <a:solidFill>
                <a:srgbClr val="000000"/>
              </a:solidFill>
              <a:latin typeface="HGP創英ﾌﾟﾚｾﾞﾝｽEB" pitchFamily="18" charset="-128"/>
              <a:ea typeface="HGP創英ﾌﾟﾚｾﾞﾝｽEB" pitchFamily="18" charset="-128"/>
            </a:endParaRPr>
          </a:p>
        </p:txBody>
      </p:sp>
      <p:sp>
        <p:nvSpPr>
          <p:cNvPr id="5" name="タイトル 10"/>
          <p:cNvSpPr txBox="1">
            <a:spLocks/>
          </p:cNvSpPr>
          <p:nvPr/>
        </p:nvSpPr>
        <p:spPr>
          <a:xfrm>
            <a:off x="251521" y="548680"/>
            <a:ext cx="7200800" cy="576064"/>
          </a:xfrm>
          <a:prstGeom prst="rect">
            <a:avLst/>
          </a:prstGeom>
        </p:spPr>
        <p:txBody>
          <a:bodyPr>
            <a:noAutofit/>
          </a:bodyPr>
          <a:lstStyle/>
          <a:p>
            <a:pPr algn="ctr" defTabSz="914400" fontAlgn="base">
              <a:spcBef>
                <a:spcPct val="0"/>
              </a:spcBef>
              <a:spcAft>
                <a:spcPct val="0"/>
              </a:spcAft>
            </a:pPr>
            <a:r>
              <a:rPr lang="en-US" altLang="ja-JP" sz="3600" dirty="0">
                <a:solidFill>
                  <a:srgbClr val="000000"/>
                </a:solidFill>
                <a:latin typeface="ＭＳ Ｐゴシック"/>
              </a:rPr>
              <a:t>2</a:t>
            </a:r>
            <a:r>
              <a:rPr lang="ja-JP" altLang="ja-JP" sz="3600" dirty="0">
                <a:solidFill>
                  <a:srgbClr val="000000"/>
                </a:solidFill>
                <a:latin typeface="ＭＳ Ｐゴシック"/>
              </a:rPr>
              <a:t>種類の「つなぐ人材」</a:t>
            </a:r>
            <a:r>
              <a:rPr lang="ja-JP" altLang="en-US" sz="3600" dirty="0">
                <a:solidFill>
                  <a:srgbClr val="000000"/>
                </a:solidFill>
                <a:latin typeface="ＭＳ Ｐゴシック"/>
              </a:rPr>
              <a:t>を育成</a:t>
            </a:r>
          </a:p>
        </p:txBody>
      </p:sp>
      <p:cxnSp>
        <p:nvCxnSpPr>
          <p:cNvPr id="6" name="直線コネクタ 5"/>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51520" y="1412776"/>
            <a:ext cx="8280920" cy="978729"/>
          </a:xfrm>
          <a:prstGeom prst="rect">
            <a:avLst/>
          </a:prstGeom>
        </p:spPr>
        <p:txBody>
          <a:bodyPr wrap="square">
            <a:spAutoFit/>
          </a:bodyPr>
          <a:lstStyle/>
          <a:p>
            <a:pPr defTabSz="914400" fontAlgn="base">
              <a:lnSpc>
                <a:spcPct val="120000"/>
              </a:lnSpc>
              <a:spcBef>
                <a:spcPct val="0"/>
              </a:spcBef>
              <a:spcAft>
                <a:spcPct val="0"/>
              </a:spcAft>
            </a:pPr>
            <a:r>
              <a:rPr lang="ja-JP" altLang="ja-JP" sz="2400" dirty="0">
                <a:solidFill>
                  <a:srgbClr val="FF0000"/>
                </a:solidFill>
              </a:rPr>
              <a:t>学問諸分野間ならびに学問と政策・社会の間を“つなぐ</a:t>
            </a:r>
            <a:r>
              <a:rPr lang="ja-JP" altLang="ja-JP" sz="2400" dirty="0" smtClean="0">
                <a:solidFill>
                  <a:srgbClr val="FF0000"/>
                </a:solidFill>
              </a:rPr>
              <a:t>”</a:t>
            </a:r>
            <a:r>
              <a:rPr lang="ja-JP" altLang="ja-JP" sz="2400" dirty="0" smtClean="0">
                <a:solidFill>
                  <a:srgbClr val="000000"/>
                </a:solidFill>
              </a:rPr>
              <a:t>こと</a:t>
            </a:r>
            <a:r>
              <a:rPr lang="ja-JP" altLang="ja-JP" sz="2400" dirty="0">
                <a:solidFill>
                  <a:srgbClr val="000000"/>
                </a:solidFill>
              </a:rPr>
              <a:t>を通じて政策形成に寄与できる人材の育成を目指し</a:t>
            </a:r>
            <a:r>
              <a:rPr lang="ja-JP" altLang="en-US" sz="2400" dirty="0">
                <a:solidFill>
                  <a:srgbClr val="000000"/>
                </a:solidFill>
              </a:rPr>
              <a:t>ています</a:t>
            </a:r>
            <a:r>
              <a:rPr lang="ja-JP" altLang="ja-JP" sz="2400" dirty="0">
                <a:solidFill>
                  <a:srgbClr val="000000"/>
                </a:solidFill>
              </a:rPr>
              <a:t>。</a:t>
            </a:r>
            <a:endParaRPr lang="ja-JP" altLang="en-US" sz="2400" dirty="0">
              <a:solidFill>
                <a:srgbClr val="000000"/>
              </a:solidFill>
            </a:endParaRPr>
          </a:p>
        </p:txBody>
      </p:sp>
      <p:sp>
        <p:nvSpPr>
          <p:cNvPr id="10" name="正方形/長方形 9"/>
          <p:cNvSpPr/>
          <p:nvPr/>
        </p:nvSpPr>
        <p:spPr>
          <a:xfrm>
            <a:off x="251520" y="5439277"/>
            <a:ext cx="8640960" cy="1107996"/>
          </a:xfrm>
          <a:prstGeom prst="rect">
            <a:avLst/>
          </a:prstGeom>
          <a:blipFill>
            <a:blip r:embed="rId2" cstate="print"/>
            <a:tile tx="0" ty="0" sx="100000" sy="100000" flip="none" algn="tl"/>
          </a:blipFill>
          <a:ln w="28575">
            <a:solidFill>
              <a:srgbClr val="0070C0"/>
            </a:solidFill>
          </a:ln>
        </p:spPr>
        <p:txBody>
          <a:bodyPr wrap="square">
            <a:spAutoFit/>
          </a:bodyPr>
          <a:lstStyle/>
          <a:p>
            <a:pPr algn="ctr" defTabSz="914400" fontAlgn="base">
              <a:lnSpc>
                <a:spcPct val="110000"/>
              </a:lnSpc>
              <a:spcBef>
                <a:spcPct val="0"/>
              </a:spcBef>
              <a:spcAft>
                <a:spcPct val="0"/>
              </a:spcAft>
            </a:pPr>
            <a:r>
              <a:rPr lang="ja-JP" altLang="en-US" sz="2000" b="1" dirty="0">
                <a:solidFill>
                  <a:srgbClr val="000000"/>
                </a:solidFill>
              </a:rPr>
              <a:t>学問諸分野を学ぶ副プログラムです。</a:t>
            </a:r>
            <a:endParaRPr lang="en-US" altLang="ja-JP" sz="2000" b="1" dirty="0">
              <a:solidFill>
                <a:srgbClr val="000000"/>
              </a:solidFill>
            </a:endParaRPr>
          </a:p>
          <a:p>
            <a:pPr algn="ctr" defTabSz="914400" fontAlgn="base">
              <a:lnSpc>
                <a:spcPct val="110000"/>
              </a:lnSpc>
              <a:spcBef>
                <a:spcPct val="0"/>
              </a:spcBef>
              <a:spcAft>
                <a:spcPct val="0"/>
              </a:spcAft>
            </a:pPr>
            <a:r>
              <a:rPr lang="ja-JP" altLang="en-US" sz="2000" b="1" dirty="0">
                <a:solidFill>
                  <a:srgbClr val="000000"/>
                </a:solidFill>
              </a:rPr>
              <a:t>京都大学大学院生から</a:t>
            </a:r>
            <a:r>
              <a:rPr lang="ja-JP" altLang="ja-JP" sz="2000" b="1" dirty="0">
                <a:solidFill>
                  <a:srgbClr val="000000"/>
                </a:solidFill>
              </a:rPr>
              <a:t>希望</a:t>
            </a:r>
            <a:r>
              <a:rPr lang="ja-JP" altLang="en-US" sz="2000" b="1" dirty="0">
                <a:solidFill>
                  <a:srgbClr val="000000"/>
                </a:solidFill>
              </a:rPr>
              <a:t>，</a:t>
            </a:r>
            <a:r>
              <a:rPr lang="ja-JP" altLang="ja-JP" sz="2000" b="1" dirty="0">
                <a:solidFill>
                  <a:srgbClr val="000000"/>
                </a:solidFill>
              </a:rPr>
              <a:t>選抜を経て参加するものなので</a:t>
            </a:r>
            <a:r>
              <a:rPr lang="ja-JP" altLang="en-US" sz="2000" b="1" dirty="0">
                <a:solidFill>
                  <a:srgbClr val="000000"/>
                </a:solidFill>
              </a:rPr>
              <a:t>，</a:t>
            </a:r>
            <a:endParaRPr lang="en-US" altLang="ja-JP" sz="2000" b="1" dirty="0">
              <a:solidFill>
                <a:srgbClr val="000000"/>
              </a:solidFill>
            </a:endParaRPr>
          </a:p>
          <a:p>
            <a:pPr algn="ctr" defTabSz="914400" fontAlgn="base">
              <a:lnSpc>
                <a:spcPct val="110000"/>
              </a:lnSpc>
              <a:spcBef>
                <a:spcPct val="0"/>
              </a:spcBef>
              <a:spcAft>
                <a:spcPct val="0"/>
              </a:spcAft>
            </a:pPr>
            <a:r>
              <a:rPr lang="ja-JP" altLang="ja-JP" sz="2000" b="1" dirty="0">
                <a:solidFill>
                  <a:srgbClr val="FF0000"/>
                </a:solidFill>
              </a:rPr>
              <a:t>まず</a:t>
            </a:r>
            <a:r>
              <a:rPr lang="ja-JP" altLang="en-US" sz="2000" b="1" dirty="0" smtClean="0">
                <a:solidFill>
                  <a:srgbClr val="FF0000"/>
                </a:solidFill>
              </a:rPr>
              <a:t>，</a:t>
            </a:r>
            <a:r>
              <a:rPr lang="ja-JP" altLang="ja-JP" sz="2000" b="1" dirty="0" smtClean="0">
                <a:solidFill>
                  <a:srgbClr val="FF0000"/>
                </a:solidFill>
              </a:rPr>
              <a:t>各分野の</a:t>
            </a:r>
            <a:r>
              <a:rPr lang="ja-JP" altLang="en-US" sz="2000" b="1" dirty="0" smtClean="0">
                <a:solidFill>
                  <a:srgbClr val="FF0000"/>
                </a:solidFill>
              </a:rPr>
              <a:t>指導</a:t>
            </a:r>
            <a:r>
              <a:rPr lang="ja-JP" altLang="en-US" sz="2000" b="1" dirty="0">
                <a:solidFill>
                  <a:srgbClr val="FF0000"/>
                </a:solidFill>
              </a:rPr>
              <a:t>教員</a:t>
            </a:r>
            <a:r>
              <a:rPr lang="ja-JP" altLang="ja-JP" sz="2000" b="1" dirty="0" smtClean="0">
                <a:solidFill>
                  <a:srgbClr val="FF0000"/>
                </a:solidFill>
              </a:rPr>
              <a:t>の</a:t>
            </a:r>
            <a:r>
              <a:rPr lang="ja-JP" altLang="ja-JP" sz="2000" b="1" dirty="0">
                <a:solidFill>
                  <a:srgbClr val="FF0000"/>
                </a:solidFill>
              </a:rPr>
              <a:t>許可を受けてください</a:t>
            </a:r>
            <a:r>
              <a:rPr lang="ja-JP" altLang="en-US" sz="2000" b="1" dirty="0">
                <a:solidFill>
                  <a:srgbClr val="FF0000"/>
                </a:solidFill>
              </a:rPr>
              <a:t>。</a:t>
            </a:r>
            <a:endParaRPr lang="ja-JP" altLang="ja-JP" sz="2000" b="1" dirty="0">
              <a:solidFill>
                <a:srgbClr val="FF0000"/>
              </a:solidFill>
            </a:endParaRPr>
          </a:p>
        </p:txBody>
      </p:sp>
      <p:sp>
        <p:nvSpPr>
          <p:cNvPr id="15" name="テキスト ボックス 14"/>
          <p:cNvSpPr txBox="1"/>
          <p:nvPr/>
        </p:nvSpPr>
        <p:spPr>
          <a:xfrm>
            <a:off x="3412261" y="3938528"/>
            <a:ext cx="5019420" cy="830997"/>
          </a:xfrm>
          <a:prstGeom prst="rect">
            <a:avLst/>
          </a:prstGeom>
          <a:noFill/>
        </p:spPr>
        <p:txBody>
          <a:bodyPr wrap="square" rtlCol="0">
            <a:spAutoFit/>
          </a:bodyPr>
          <a:lstStyle/>
          <a:p>
            <a:pPr marL="171450" indent="-171450" defTabSz="914400">
              <a:buFont typeface="Wingdings" pitchFamily="2" charset="2"/>
              <a:buChar char="l"/>
            </a:pPr>
            <a:r>
              <a:rPr lang="ja-JP" altLang="en-US" sz="1600" dirty="0" smtClean="0">
                <a:solidFill>
                  <a:prstClr val="black"/>
                </a:solidFill>
                <a:latin typeface="HGP明朝E" pitchFamily="18" charset="-128"/>
                <a:ea typeface="HGP明朝E" pitchFamily="18" charset="-128"/>
                <a:cs typeface="HGP創英角ｺﾞｼｯｸUB"/>
              </a:rPr>
              <a:t>医療評価、公共政策、食品、経済、情報処理、社会　　行動学・・・等多彩な科目から構成されたカリキュラム</a:t>
            </a:r>
            <a:endParaRPr lang="en-US" altLang="ja-JP" sz="1600" dirty="0" smtClean="0">
              <a:solidFill>
                <a:prstClr val="black"/>
              </a:solidFill>
              <a:latin typeface="HGP明朝E" pitchFamily="18" charset="-128"/>
              <a:ea typeface="HGP明朝E" pitchFamily="18" charset="-128"/>
              <a:cs typeface="HGP創英角ｺﾞｼｯｸUB"/>
            </a:endParaRPr>
          </a:p>
          <a:p>
            <a:pPr marL="171450" indent="-171450" defTabSz="914400">
              <a:buFont typeface="Wingdings" pitchFamily="2" charset="2"/>
              <a:buChar char="l"/>
            </a:pPr>
            <a:r>
              <a:rPr lang="ja-JP" altLang="en-US" sz="1600" dirty="0" smtClean="0">
                <a:solidFill>
                  <a:prstClr val="black"/>
                </a:solidFill>
                <a:latin typeface="HGP明朝E" pitchFamily="18" charset="-128"/>
                <a:ea typeface="HGP明朝E" pitchFamily="18" charset="-128"/>
                <a:cs typeface="HGP創英角ｺﾞｼｯｸUB"/>
              </a:rPr>
              <a:t>大阪</a:t>
            </a:r>
            <a:r>
              <a:rPr lang="ja-JP" altLang="en-US" sz="1600" dirty="0">
                <a:solidFill>
                  <a:prstClr val="black"/>
                </a:solidFill>
                <a:latin typeface="HGP明朝E" pitchFamily="18" charset="-128"/>
                <a:ea typeface="HGP明朝E" pitchFamily="18" charset="-128"/>
                <a:cs typeface="HGP創英角ｺﾞｼｯｸUB"/>
              </a:rPr>
              <a:t>大学との連携講義や他大学との合同</a:t>
            </a:r>
            <a:r>
              <a:rPr lang="ja-JP" altLang="en-US" sz="1600" dirty="0" smtClean="0">
                <a:solidFill>
                  <a:prstClr val="black"/>
                </a:solidFill>
                <a:latin typeface="HGP明朝E" pitchFamily="18" charset="-128"/>
                <a:ea typeface="HGP明朝E" pitchFamily="18" charset="-128"/>
                <a:cs typeface="HGP創英角ｺﾞｼｯｸUB"/>
              </a:rPr>
              <a:t>合宿</a:t>
            </a:r>
            <a:endParaRPr lang="ja-JP" altLang="en-US" sz="1600" dirty="0">
              <a:solidFill>
                <a:prstClr val="black"/>
              </a:solidFill>
              <a:latin typeface="HGP明朝E" pitchFamily="18" charset="-128"/>
              <a:ea typeface="HGP明朝E" pitchFamily="18" charset="-128"/>
              <a:cs typeface="HGP創英角ｺﾞｼｯｸUB"/>
            </a:endParaRPr>
          </a:p>
        </p:txBody>
      </p:sp>
      <p:sp>
        <p:nvSpPr>
          <p:cNvPr id="16" name="正方形/長方形 15"/>
          <p:cNvSpPr/>
          <p:nvPr/>
        </p:nvSpPr>
        <p:spPr>
          <a:xfrm>
            <a:off x="3299679" y="2673516"/>
            <a:ext cx="5158104" cy="1092130"/>
          </a:xfrm>
          <a:prstGeom prst="rect">
            <a:avLst/>
          </a:prstGeom>
          <a:solidFill>
            <a:srgbClr val="FFE2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ja-JP" altLang="en-US" sz="2400" dirty="0">
                <a:solidFill>
                  <a:prstClr val="black"/>
                </a:solidFill>
                <a:latin typeface="HGP明朝E"/>
                <a:ea typeface="HGP明朝E"/>
                <a:cs typeface="HGP明朝E"/>
              </a:rPr>
              <a:t>主分野の研究を行いつつ、その分野と他分野・他業種・市民等をつなぐ人材</a:t>
            </a:r>
          </a:p>
        </p:txBody>
      </p:sp>
      <p:sp>
        <p:nvSpPr>
          <p:cNvPr id="17" name="台形 16"/>
          <p:cNvSpPr/>
          <p:nvPr/>
        </p:nvSpPr>
        <p:spPr>
          <a:xfrm rot="8788766">
            <a:off x="1078740" y="3654963"/>
            <a:ext cx="604435" cy="630752"/>
          </a:xfrm>
          <a:prstGeom prst="trapezoid">
            <a:avLst>
              <a:gd name="adj" fmla="val 31148"/>
            </a:avLst>
          </a:prstGeom>
          <a:gradFill flip="none" rotWithShape="1">
            <a:gsLst>
              <a:gs pos="0">
                <a:srgbClr val="FFE200"/>
              </a:gs>
              <a:gs pos="100000">
                <a:srgbClr val="FFFF00">
                  <a:alpha val="0"/>
                </a:srgb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8" name="台形 17"/>
          <p:cNvSpPr/>
          <p:nvPr/>
        </p:nvSpPr>
        <p:spPr>
          <a:xfrm rot="10800000">
            <a:off x="1336609" y="3540518"/>
            <a:ext cx="604435" cy="630752"/>
          </a:xfrm>
          <a:prstGeom prst="trapezoid">
            <a:avLst>
              <a:gd name="adj" fmla="val 31148"/>
            </a:avLst>
          </a:prstGeom>
          <a:gradFill flip="none" rotWithShape="1">
            <a:gsLst>
              <a:gs pos="0">
                <a:srgbClr val="FFE200"/>
              </a:gs>
              <a:gs pos="100000">
                <a:srgbClr val="FFFF00">
                  <a:alpha val="0"/>
                </a:srgb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9" name="台形 18"/>
          <p:cNvSpPr/>
          <p:nvPr/>
        </p:nvSpPr>
        <p:spPr>
          <a:xfrm rot="11880776">
            <a:off x="1718163" y="3613442"/>
            <a:ext cx="604435" cy="630752"/>
          </a:xfrm>
          <a:prstGeom prst="trapezoid">
            <a:avLst>
              <a:gd name="adj" fmla="val 31148"/>
            </a:avLst>
          </a:prstGeom>
          <a:gradFill flip="none" rotWithShape="1">
            <a:gsLst>
              <a:gs pos="0">
                <a:srgbClr val="FFE200"/>
              </a:gs>
              <a:gs pos="100000">
                <a:srgbClr val="FFFF00">
                  <a:alpha val="0"/>
                </a:srgb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20" name="台形 19"/>
          <p:cNvSpPr/>
          <p:nvPr/>
        </p:nvSpPr>
        <p:spPr>
          <a:xfrm rot="12414300">
            <a:off x="1946409" y="3585742"/>
            <a:ext cx="666185" cy="646088"/>
          </a:xfrm>
          <a:prstGeom prst="trapezoid">
            <a:avLst>
              <a:gd name="adj" fmla="val 31148"/>
            </a:avLst>
          </a:prstGeom>
          <a:gradFill flip="none" rotWithShape="1">
            <a:gsLst>
              <a:gs pos="0">
                <a:srgbClr val="FFE200"/>
              </a:gs>
              <a:gs pos="100000">
                <a:srgbClr val="FFFF00">
                  <a:alpha val="0"/>
                </a:srgb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22" name="八角形 21"/>
          <p:cNvSpPr/>
          <p:nvPr/>
        </p:nvSpPr>
        <p:spPr>
          <a:xfrm rot="1311477">
            <a:off x="1298297" y="4083081"/>
            <a:ext cx="1166085" cy="1185523"/>
          </a:xfrm>
          <a:prstGeom prst="octagon">
            <a:avLst/>
          </a:prstGeom>
          <a:solidFill>
            <a:schemeClr val="tx2"/>
          </a:solid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23" name="テキスト ボックス 22"/>
          <p:cNvSpPr txBox="1"/>
          <p:nvPr/>
        </p:nvSpPr>
        <p:spPr>
          <a:xfrm>
            <a:off x="1472048" y="4444717"/>
            <a:ext cx="818581" cy="476113"/>
          </a:xfrm>
          <a:prstGeom prst="rect">
            <a:avLst/>
          </a:prstGeom>
          <a:solidFill>
            <a:schemeClr val="tx2"/>
          </a:solidFill>
          <a:ln>
            <a:noFill/>
          </a:ln>
        </p:spPr>
        <p:txBody>
          <a:bodyPr wrap="none" rtlCol="0">
            <a:spAutoFit/>
          </a:bodyPr>
          <a:lstStyle/>
          <a:p>
            <a:pPr defTabSz="914400"/>
            <a:r>
              <a:rPr lang="ja-JP" altLang="en-US" sz="2400" dirty="0" smtClean="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社会</a:t>
            </a:r>
            <a:endParaRPr lang="ja-JP" altLang="en-US" sz="240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4" name="八角形 23"/>
          <p:cNvSpPr/>
          <p:nvPr/>
        </p:nvSpPr>
        <p:spPr>
          <a:xfrm rot="1311477">
            <a:off x="539552" y="2585772"/>
            <a:ext cx="1268447" cy="1289592"/>
          </a:xfrm>
          <a:prstGeom prst="octagon">
            <a:avLst/>
          </a:prstGeom>
          <a:solidFill>
            <a:schemeClr val="tx2"/>
          </a:solidFill>
          <a:ln w="76200">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25" name="八角形 24"/>
          <p:cNvSpPr/>
          <p:nvPr/>
        </p:nvSpPr>
        <p:spPr>
          <a:xfrm rot="1311477">
            <a:off x="1739597" y="2539146"/>
            <a:ext cx="1295723" cy="1317322"/>
          </a:xfrm>
          <a:prstGeom prst="octagon">
            <a:avLst/>
          </a:prstGeom>
          <a:solidFill>
            <a:schemeClr val="tx2"/>
          </a:solidFill>
          <a:ln w="76200">
            <a:solidFill>
              <a:schemeClr val="accent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ja-JP" altLang="en-US" dirty="0">
              <a:solidFill>
                <a:prstClr val="white"/>
              </a:solidFill>
            </a:endParaRPr>
          </a:p>
        </p:txBody>
      </p:sp>
      <p:pic>
        <p:nvPicPr>
          <p:cNvPr id="26" name="Picture 2" descr="C:\Users\kukimoto\Dropbox\ベクターアート\人3.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9071" y1="28481" x2="59071" y2="28481"/>
                        <a14:backgroundMark x1="4867" y1="52384" x2="4867" y2="52384"/>
                      </a14:backgroundRemoval>
                    </a14:imgEffect>
                  </a14:imgLayer>
                </a14:imgProps>
              </a:ext>
              <a:ext uri="{28A0092B-C50C-407E-A947-70E740481C1C}">
                <a14:useLocalDpi xmlns:a14="http://schemas.microsoft.com/office/drawing/2010/main" val="0"/>
              </a:ext>
            </a:extLst>
          </a:blip>
          <a:srcRect/>
          <a:stretch>
            <a:fillRect/>
          </a:stretch>
        </p:blipFill>
        <p:spPr bwMode="auto">
          <a:xfrm>
            <a:off x="1840588" y="2250708"/>
            <a:ext cx="517239" cy="17996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ukimoto\Dropbox\ベクターアート\人4.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36242" y="2315049"/>
            <a:ext cx="420000" cy="1655289"/>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1797000" y="2986174"/>
            <a:ext cx="1322566" cy="430887"/>
          </a:xfrm>
          <a:prstGeom prst="rect">
            <a:avLst/>
          </a:prstGeom>
          <a:noFill/>
        </p:spPr>
        <p:txBody>
          <a:bodyPr wrap="square" rtlCol="0">
            <a:spAutoFit/>
          </a:bodyPr>
          <a:lstStyle/>
          <a:p>
            <a:pPr algn="ctr" defTabSz="914400"/>
            <a:r>
              <a:rPr lang="ja-JP" altLang="en-US" sz="2200" dirty="0" smtClean="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主分野</a:t>
            </a:r>
            <a:endParaRPr lang="ja-JP" altLang="en-US" sz="220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9" name="テキスト ボックス 28"/>
          <p:cNvSpPr txBox="1"/>
          <p:nvPr/>
        </p:nvSpPr>
        <p:spPr>
          <a:xfrm>
            <a:off x="654732" y="2986060"/>
            <a:ext cx="1031051" cy="430887"/>
          </a:xfrm>
          <a:prstGeom prst="rect">
            <a:avLst/>
          </a:prstGeom>
          <a:noFill/>
        </p:spPr>
        <p:txBody>
          <a:bodyPr wrap="none" rtlCol="0">
            <a:spAutoFit/>
          </a:bodyPr>
          <a:lstStyle/>
          <a:p>
            <a:pPr defTabSz="914400"/>
            <a:r>
              <a:rPr lang="ja-JP" altLang="en-US" sz="2200" dirty="0" smtClean="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他分野</a:t>
            </a:r>
            <a:endParaRPr lang="ja-JP" altLang="en-US" sz="220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pic>
        <p:nvPicPr>
          <p:cNvPr id="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7316" y="44625"/>
            <a:ext cx="1331187" cy="133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正方形/長方形 1"/>
          <p:cNvSpPr>
            <a:spLocks noChangeArrowheads="1"/>
          </p:cNvSpPr>
          <p:nvPr/>
        </p:nvSpPr>
        <p:spPr bwMode="auto">
          <a:xfrm>
            <a:off x="3300413" y="4797425"/>
            <a:ext cx="5592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a:t>★文科省による全国</a:t>
            </a:r>
            <a:r>
              <a:rPr lang="en-US" altLang="ja-JP" sz="2400" dirty="0"/>
              <a:t>5</a:t>
            </a:r>
            <a:r>
              <a:rPr lang="ja-JP" altLang="en-US" sz="2400" b="1" dirty="0"/>
              <a:t>拠点のうちの</a:t>
            </a:r>
            <a:r>
              <a:rPr lang="en-US" altLang="ja-JP" sz="2400" b="1" dirty="0"/>
              <a:t>1</a:t>
            </a:r>
            <a:r>
              <a:rPr lang="ja-JP" altLang="en-US" sz="2400" b="1" dirty="0"/>
              <a:t>つ</a:t>
            </a:r>
          </a:p>
        </p:txBody>
      </p:sp>
    </p:spTree>
    <p:extLst>
      <p:ext uri="{BB962C8B-B14F-4D97-AF65-F5344CB8AC3E}">
        <p14:creationId xmlns:p14="http://schemas.microsoft.com/office/powerpoint/2010/main" val="451974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4625"/>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5" name="タイトル 10"/>
          <p:cNvSpPr txBox="1">
            <a:spLocks/>
          </p:cNvSpPr>
          <p:nvPr/>
        </p:nvSpPr>
        <p:spPr>
          <a:xfrm>
            <a:off x="251521" y="548680"/>
            <a:ext cx="7200800" cy="576064"/>
          </a:xfrm>
          <a:prstGeom prst="rect">
            <a:avLst/>
          </a:prstGeom>
        </p:spPr>
        <p:txBody>
          <a:bodyPr>
            <a:noAutofit/>
          </a:bodyPr>
          <a:lstStyle/>
          <a:p>
            <a:pPr lvl="0" algn="ctr">
              <a:spcBef>
                <a:spcPct val="0"/>
              </a:spcBef>
            </a:pPr>
            <a:r>
              <a:rPr kumimoji="1" lang="ja-JP" altLang="en-US" sz="3600" b="0" i="0" u="none" strike="noStrike" kern="1200" cap="none" spc="0" normalizeH="0" baseline="0" noProof="0" dirty="0" smtClean="0">
                <a:ln>
                  <a:noFill/>
                </a:ln>
                <a:solidFill>
                  <a:schemeClr val="tx1"/>
                </a:solidFill>
                <a:effectLst/>
                <a:uLnTx/>
                <a:uFillTx/>
                <a:latin typeface="+mj-ea"/>
                <a:ea typeface="+mj-ea"/>
                <a:cs typeface="+mj-cs"/>
              </a:rPr>
              <a:t>多彩なキャリアパス</a:t>
            </a:r>
            <a:endParaRPr kumimoji="1" lang="ja-JP" altLang="en-US" sz="3600" b="0" i="0" u="none" strike="noStrike" kern="1200" cap="none" spc="0" normalizeH="0" baseline="0" noProof="0" dirty="0">
              <a:ln>
                <a:noFill/>
              </a:ln>
              <a:solidFill>
                <a:schemeClr val="tx1"/>
              </a:solidFill>
              <a:effectLst/>
              <a:uLnTx/>
              <a:uFillTx/>
              <a:latin typeface="+mj-ea"/>
              <a:ea typeface="+mj-ea"/>
              <a:cs typeface="+mj-cs"/>
            </a:endParaRPr>
          </a:p>
        </p:txBody>
      </p:sp>
      <p:cxnSp>
        <p:nvCxnSpPr>
          <p:cNvPr id="6" name="直線コネクタ 5"/>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8130" name="Picture 2"/>
          <p:cNvPicPr>
            <a:picLocks noChangeAspect="1" noChangeArrowheads="1"/>
          </p:cNvPicPr>
          <p:nvPr/>
        </p:nvPicPr>
        <p:blipFill>
          <a:blip r:embed="rId3" cstate="print"/>
          <a:srcRect/>
          <a:stretch>
            <a:fillRect/>
          </a:stretch>
        </p:blipFill>
        <p:spPr bwMode="auto">
          <a:xfrm>
            <a:off x="965542" y="2047351"/>
            <a:ext cx="2587980" cy="2088232"/>
          </a:xfrm>
          <a:prstGeom prst="rect">
            <a:avLst/>
          </a:prstGeom>
          <a:noFill/>
          <a:ln w="9525">
            <a:noFill/>
            <a:miter lim="800000"/>
            <a:headEnd/>
            <a:tailEnd/>
          </a:ln>
        </p:spPr>
      </p:pic>
      <p:sp>
        <p:nvSpPr>
          <p:cNvPr id="8" name="正方形/長方形 7"/>
          <p:cNvSpPr/>
          <p:nvPr/>
        </p:nvSpPr>
        <p:spPr>
          <a:xfrm>
            <a:off x="467544" y="4279599"/>
            <a:ext cx="3888432" cy="2123658"/>
          </a:xfrm>
          <a:prstGeom prst="rect">
            <a:avLst/>
          </a:prstGeom>
        </p:spPr>
        <p:txBody>
          <a:bodyPr wrap="square">
            <a:spAutoFit/>
          </a:bodyPr>
          <a:lstStyle/>
          <a:p>
            <a:pPr>
              <a:lnSpc>
                <a:spcPct val="110000"/>
              </a:lnSpc>
            </a:pPr>
            <a:r>
              <a:rPr lang="ja-JP" altLang="en-US" sz="2000" dirty="0" smtClean="0"/>
              <a:t>分野を超えた協働がますます盛んになっています。他の専門分野の学生や教員との双方向の議論を通じて，今後の研究に関する</a:t>
            </a:r>
            <a:r>
              <a:rPr lang="ja-JP" altLang="en-US" sz="2000" dirty="0" smtClean="0">
                <a:solidFill>
                  <a:srgbClr val="FF0000"/>
                </a:solidFill>
              </a:rPr>
              <a:t>政策形成にも貢献できる研究者</a:t>
            </a:r>
            <a:r>
              <a:rPr lang="ja-JP" altLang="en-US" sz="2000" dirty="0" smtClean="0"/>
              <a:t>を育成します。</a:t>
            </a:r>
            <a:endParaRPr lang="ja-JP" altLang="en-US" sz="2000" dirty="0"/>
          </a:p>
        </p:txBody>
      </p:sp>
      <p:sp>
        <p:nvSpPr>
          <p:cNvPr id="9" name="正方形/長方形 8"/>
          <p:cNvSpPr/>
          <p:nvPr/>
        </p:nvSpPr>
        <p:spPr>
          <a:xfrm>
            <a:off x="498342" y="1615303"/>
            <a:ext cx="3950120" cy="523220"/>
          </a:xfrm>
          <a:prstGeom prst="rect">
            <a:avLst/>
          </a:prstGeom>
          <a:solidFill>
            <a:srgbClr val="FFFFCC"/>
          </a:solidFill>
          <a:ln w="28575">
            <a:solidFill>
              <a:srgbClr val="0070C0"/>
            </a:solidFill>
          </a:ln>
        </p:spPr>
        <p:txBody>
          <a:bodyPr wrap="none">
            <a:spAutoFit/>
          </a:bodyPr>
          <a:lstStyle/>
          <a:p>
            <a:r>
              <a:rPr lang="ja-JP" altLang="en-US" sz="2800" dirty="0" smtClean="0"/>
              <a:t>他分野とつながる研究者</a:t>
            </a:r>
            <a:endParaRPr lang="ja-JP" altLang="en-US" sz="2800" dirty="0"/>
          </a:p>
        </p:txBody>
      </p:sp>
      <p:sp>
        <p:nvSpPr>
          <p:cNvPr id="10" name="正方形/長方形 9"/>
          <p:cNvSpPr/>
          <p:nvPr/>
        </p:nvSpPr>
        <p:spPr>
          <a:xfrm>
            <a:off x="4992300" y="1615303"/>
            <a:ext cx="3591048" cy="523220"/>
          </a:xfrm>
          <a:prstGeom prst="rect">
            <a:avLst/>
          </a:prstGeom>
          <a:solidFill>
            <a:srgbClr val="FFFFCC"/>
          </a:solidFill>
          <a:ln w="28575">
            <a:solidFill>
              <a:srgbClr val="0070C0"/>
            </a:solidFill>
          </a:ln>
        </p:spPr>
        <p:txBody>
          <a:bodyPr wrap="none">
            <a:spAutoFit/>
          </a:bodyPr>
          <a:lstStyle/>
          <a:p>
            <a:r>
              <a:rPr lang="ja-JP" altLang="en-US" sz="2800" dirty="0" smtClean="0"/>
              <a:t>社会とつながる研究者</a:t>
            </a:r>
            <a:endParaRPr lang="ja-JP" altLang="en-US" sz="2800" dirty="0"/>
          </a:p>
        </p:txBody>
      </p:sp>
      <p:sp>
        <p:nvSpPr>
          <p:cNvPr id="11" name="正方形/長方形 10"/>
          <p:cNvSpPr/>
          <p:nvPr/>
        </p:nvSpPr>
        <p:spPr>
          <a:xfrm>
            <a:off x="4572000" y="4279599"/>
            <a:ext cx="4176464" cy="2123658"/>
          </a:xfrm>
          <a:prstGeom prst="rect">
            <a:avLst/>
          </a:prstGeom>
        </p:spPr>
        <p:txBody>
          <a:bodyPr wrap="square">
            <a:spAutoFit/>
          </a:bodyPr>
          <a:lstStyle/>
          <a:p>
            <a:pPr>
              <a:lnSpc>
                <a:spcPct val="110000"/>
              </a:lnSpc>
            </a:pPr>
            <a:r>
              <a:rPr lang="ja-JP" altLang="en-US" sz="2000" dirty="0" smtClean="0"/>
              <a:t>社会における科学技術の在り方が問われています。企業，行政，市民など，多様な社会のステークホルダーとの双方向の議論を通じて，</a:t>
            </a:r>
            <a:r>
              <a:rPr lang="ja-JP" altLang="en-US" sz="2000" dirty="0" smtClean="0">
                <a:solidFill>
                  <a:srgbClr val="FF0000"/>
                </a:solidFill>
              </a:rPr>
              <a:t>社会と向き合いながら研究を担う研究者</a:t>
            </a:r>
            <a:r>
              <a:rPr lang="ja-JP" altLang="en-US" sz="2000" dirty="0" smtClean="0"/>
              <a:t>を育成します。</a:t>
            </a:r>
            <a:endParaRPr lang="ja-JP" altLang="en-US" sz="2000" dirty="0"/>
          </a:p>
        </p:txBody>
      </p:sp>
      <p:pic>
        <p:nvPicPr>
          <p:cNvPr id="12" name="Picture 2"/>
          <p:cNvPicPr>
            <a:picLocks noChangeAspect="1" noChangeArrowheads="1"/>
          </p:cNvPicPr>
          <p:nvPr/>
        </p:nvPicPr>
        <p:blipFill>
          <a:blip r:embed="rId4" cstate="print"/>
          <a:srcRect/>
          <a:stretch>
            <a:fillRect/>
          </a:stretch>
        </p:blipFill>
        <p:spPr bwMode="auto">
          <a:xfrm>
            <a:off x="5491342" y="2204864"/>
            <a:ext cx="2469681" cy="1944216"/>
          </a:xfrm>
          <a:prstGeom prst="rect">
            <a:avLst/>
          </a:prstGeom>
          <a:noFill/>
          <a:ln w="9525">
            <a:noFill/>
            <a:miter lim="800000"/>
            <a:headEnd/>
            <a:tailEnd/>
          </a:ln>
        </p:spPr>
      </p:pic>
      <p:sp>
        <p:nvSpPr>
          <p:cNvPr id="14"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8</a:t>
            </a:fld>
            <a:endParaRPr kumimoji="1" lang="ja-JP" altLang="en-US" dirty="0">
              <a:solidFill>
                <a:schemeClr val="tx1"/>
              </a:solidFill>
            </a:endParaRPr>
          </a:p>
        </p:txBody>
      </p:sp>
    </p:spTree>
    <p:extLst>
      <p:ext uri="{BB962C8B-B14F-4D97-AF65-F5344CB8AC3E}">
        <p14:creationId xmlns:p14="http://schemas.microsoft.com/office/powerpoint/2010/main" val="1879974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cstate="print"/>
          <a:srcRect/>
          <a:stretch>
            <a:fillRect/>
          </a:stretch>
        </p:blipFill>
        <p:spPr bwMode="auto">
          <a:xfrm>
            <a:off x="5653626" y="2805262"/>
            <a:ext cx="2232249" cy="1647246"/>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1242493" y="2708921"/>
            <a:ext cx="2050503" cy="1708752"/>
          </a:xfrm>
          <a:prstGeom prst="rect">
            <a:avLst/>
          </a:prstGeom>
          <a:noFill/>
          <a:ln w="9525">
            <a:noFill/>
            <a:miter lim="800000"/>
            <a:headEnd/>
            <a:tailEnd/>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44625"/>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107504" y="44625"/>
            <a:ext cx="4536504" cy="2827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HGP創英ﾌﾟﾚｾﾞﾝｽEB" pitchFamily="18" charset="-128"/>
                <a:ea typeface="HGP創英ﾌﾟﾚｾﾞﾝｽEB" pitchFamily="18" charset="-128"/>
              </a:rPr>
              <a:t>学際融合教育研究推進センター政策のための科学ユニット</a:t>
            </a:r>
            <a:endParaRPr lang="ja-JP" altLang="en-US" dirty="0">
              <a:latin typeface="HGP創英ﾌﾟﾚｾﾞﾝｽEB" pitchFamily="18" charset="-128"/>
              <a:ea typeface="HGP創英ﾌﾟﾚｾﾞﾝｽEB" pitchFamily="18" charset="-128"/>
            </a:endParaRPr>
          </a:p>
        </p:txBody>
      </p:sp>
      <p:sp>
        <p:nvSpPr>
          <p:cNvPr id="5" name="タイトル 10"/>
          <p:cNvSpPr txBox="1">
            <a:spLocks/>
          </p:cNvSpPr>
          <p:nvPr/>
        </p:nvSpPr>
        <p:spPr>
          <a:xfrm>
            <a:off x="251521" y="548680"/>
            <a:ext cx="7200800" cy="576064"/>
          </a:xfrm>
          <a:prstGeom prst="rect">
            <a:avLst/>
          </a:prstGeom>
        </p:spPr>
        <p:txBody>
          <a:bodyPr>
            <a:noAutofit/>
          </a:bodyPr>
          <a:lstStyle/>
          <a:p>
            <a:pPr lvl="0" algn="ctr">
              <a:spcBef>
                <a:spcPct val="0"/>
              </a:spcBef>
            </a:pPr>
            <a:r>
              <a:rPr kumimoji="1" lang="ja-JP" altLang="en-US" sz="3600" b="0" i="0" u="none" strike="noStrike" kern="1200" cap="none" spc="0" normalizeH="0" baseline="0" noProof="0" dirty="0" smtClean="0">
                <a:ln>
                  <a:noFill/>
                </a:ln>
                <a:solidFill>
                  <a:schemeClr val="tx1"/>
                </a:solidFill>
                <a:effectLst/>
                <a:uLnTx/>
                <a:uFillTx/>
                <a:latin typeface="+mj-ea"/>
                <a:ea typeface="+mj-ea"/>
                <a:cs typeface="+mj-cs"/>
              </a:rPr>
              <a:t>多彩なキャリアパス</a:t>
            </a:r>
            <a:endParaRPr kumimoji="1" lang="ja-JP" altLang="en-US" sz="3600" b="0" i="0" u="none" strike="noStrike" kern="1200" cap="none" spc="0" normalizeH="0" baseline="0" noProof="0" dirty="0">
              <a:ln>
                <a:noFill/>
              </a:ln>
              <a:solidFill>
                <a:schemeClr val="tx1"/>
              </a:solidFill>
              <a:effectLst/>
              <a:uLnTx/>
              <a:uFillTx/>
              <a:latin typeface="+mj-ea"/>
              <a:ea typeface="+mj-ea"/>
              <a:cs typeface="+mj-cs"/>
            </a:endParaRPr>
          </a:p>
        </p:txBody>
      </p:sp>
      <p:cxnSp>
        <p:nvCxnSpPr>
          <p:cNvPr id="6" name="直線コネクタ 5"/>
          <p:cNvCxnSpPr/>
          <p:nvPr/>
        </p:nvCxnSpPr>
        <p:spPr>
          <a:xfrm>
            <a:off x="251520" y="126876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7504" y="4248504"/>
            <a:ext cx="4320480" cy="2462213"/>
          </a:xfrm>
          <a:prstGeom prst="rect">
            <a:avLst/>
          </a:prstGeom>
        </p:spPr>
        <p:txBody>
          <a:bodyPr wrap="square">
            <a:spAutoFit/>
          </a:bodyPr>
          <a:lstStyle/>
          <a:p>
            <a:pPr>
              <a:lnSpc>
                <a:spcPct val="110000"/>
              </a:lnSpc>
            </a:pPr>
            <a:r>
              <a:rPr lang="ja-JP" altLang="en-US" sz="2000" dirty="0" smtClean="0">
                <a:latin typeface="ＭＳ Ｐゴシック" pitchFamily="50" charset="-128"/>
                <a:ea typeface="ＭＳ Ｐゴシック" pitchFamily="50" charset="-128"/>
              </a:rPr>
              <a:t>異なる分野間をつなぐ専門家が注目されています。研究プロジェクトの企画や進捗管理，関係法令等の精査，会計・</a:t>
            </a:r>
          </a:p>
          <a:p>
            <a:pPr>
              <a:lnSpc>
                <a:spcPct val="110000"/>
              </a:lnSpc>
            </a:pPr>
            <a:r>
              <a:rPr lang="ja-JP" altLang="en-US" sz="2000" dirty="0" smtClean="0">
                <a:latin typeface="ＭＳ Ｐゴシック" pitchFamily="50" charset="-128"/>
                <a:ea typeface="ＭＳ Ｐゴシック" pitchFamily="50" charset="-128"/>
              </a:rPr>
              <a:t>財務・設備管理，特許申請等研究成果のまとめ・活用促進など、幅広い業務が含まれます。</a:t>
            </a:r>
            <a:r>
              <a:rPr lang="ja-JP" altLang="en-US" sz="2000" dirty="0" smtClean="0">
                <a:solidFill>
                  <a:srgbClr val="FF0000"/>
                </a:solidFill>
                <a:latin typeface="ＭＳ Ｐゴシック" pitchFamily="50" charset="-128"/>
                <a:ea typeface="ＭＳ Ｐゴシック" pitchFamily="50" charset="-128"/>
              </a:rPr>
              <a:t>研究現場や社会を俯瞰し，次の一手を打つ人材</a:t>
            </a:r>
            <a:r>
              <a:rPr lang="ja-JP" altLang="en-US" sz="2000" dirty="0" smtClean="0">
                <a:latin typeface="ＭＳ Ｐゴシック" pitchFamily="50" charset="-128"/>
                <a:ea typeface="ＭＳ Ｐゴシック" pitchFamily="50" charset="-128"/>
              </a:rPr>
              <a:t>を育成します。</a:t>
            </a:r>
            <a:endParaRPr lang="ja-JP" altLang="en-US" sz="2000" dirty="0">
              <a:latin typeface="ＭＳ Ｐゴシック" pitchFamily="50" charset="-128"/>
              <a:ea typeface="ＭＳ Ｐゴシック" pitchFamily="50" charset="-128"/>
            </a:endParaRPr>
          </a:p>
        </p:txBody>
      </p:sp>
      <p:sp>
        <p:nvSpPr>
          <p:cNvPr id="9" name="正方形/長方形 8"/>
          <p:cNvSpPr/>
          <p:nvPr/>
        </p:nvSpPr>
        <p:spPr>
          <a:xfrm>
            <a:off x="142002" y="1484784"/>
            <a:ext cx="4251485" cy="1261884"/>
          </a:xfrm>
          <a:prstGeom prst="rect">
            <a:avLst/>
          </a:prstGeom>
          <a:solidFill>
            <a:srgbClr val="FFFFCC"/>
          </a:solidFill>
          <a:ln w="28575">
            <a:solidFill>
              <a:srgbClr val="0070C0"/>
            </a:solidFill>
          </a:ln>
        </p:spPr>
        <p:txBody>
          <a:bodyPr wrap="none">
            <a:spAutoFit/>
          </a:bodyPr>
          <a:lstStyle/>
          <a:p>
            <a:r>
              <a:rPr lang="ja-JP" altLang="en-US" sz="2800" dirty="0" smtClean="0"/>
              <a:t>分野と分野をつなげる人材</a:t>
            </a:r>
            <a:endParaRPr lang="en-US" altLang="ja-JP" sz="2800" dirty="0" smtClean="0"/>
          </a:p>
          <a:p>
            <a:pPr algn="ctr"/>
            <a:r>
              <a:rPr lang="ja-JP" altLang="en-US" sz="2400" dirty="0" smtClean="0"/>
              <a:t>大学の研究戦略担当</a:t>
            </a:r>
            <a:endParaRPr lang="en-US" altLang="ja-JP" sz="2400" dirty="0" smtClean="0"/>
          </a:p>
          <a:p>
            <a:pPr algn="ctr"/>
            <a:r>
              <a:rPr lang="ja-JP" altLang="en-US" sz="2400" dirty="0" smtClean="0"/>
              <a:t>シンクタンク職員</a:t>
            </a:r>
            <a:endParaRPr lang="en-US" altLang="ja-JP" sz="2400" dirty="0" smtClean="0"/>
          </a:p>
        </p:txBody>
      </p:sp>
      <p:sp>
        <p:nvSpPr>
          <p:cNvPr id="10" name="正方形/長方形 9"/>
          <p:cNvSpPr/>
          <p:nvPr/>
        </p:nvSpPr>
        <p:spPr>
          <a:xfrm>
            <a:off x="4644008" y="1484784"/>
            <a:ext cx="4251485" cy="1261884"/>
          </a:xfrm>
          <a:prstGeom prst="rect">
            <a:avLst/>
          </a:prstGeom>
          <a:solidFill>
            <a:srgbClr val="FFFFCC"/>
          </a:solidFill>
          <a:ln w="28575">
            <a:solidFill>
              <a:srgbClr val="0070C0"/>
            </a:solidFill>
          </a:ln>
        </p:spPr>
        <p:txBody>
          <a:bodyPr wrap="none">
            <a:spAutoFit/>
          </a:bodyPr>
          <a:lstStyle/>
          <a:p>
            <a:pPr algn="ctr"/>
            <a:r>
              <a:rPr lang="ja-JP" altLang="en-US" sz="2800" dirty="0" smtClean="0"/>
              <a:t>社会と分野をつなげる人材</a:t>
            </a:r>
            <a:endParaRPr lang="en-US" altLang="ja-JP" sz="2800" dirty="0" smtClean="0"/>
          </a:p>
          <a:p>
            <a:pPr algn="ctr"/>
            <a:r>
              <a:rPr lang="ja-JP" altLang="en-US" sz="2400" dirty="0" smtClean="0"/>
              <a:t>リスクコミュニケーション人材</a:t>
            </a:r>
            <a:endParaRPr lang="en-US" altLang="ja-JP" sz="2400" dirty="0" smtClean="0"/>
          </a:p>
          <a:p>
            <a:pPr algn="ctr"/>
            <a:r>
              <a:rPr lang="ja-JP" altLang="en-US" sz="2400" dirty="0" smtClean="0"/>
              <a:t>国家</a:t>
            </a:r>
            <a:r>
              <a:rPr lang="en-US" altLang="ja-JP" sz="2400" dirty="0" smtClean="0"/>
              <a:t>/</a:t>
            </a:r>
            <a:r>
              <a:rPr lang="ja-JP" altLang="en-US" sz="2400" dirty="0" smtClean="0"/>
              <a:t>地方公務員</a:t>
            </a:r>
            <a:r>
              <a:rPr lang="en-US" altLang="ja-JP" sz="2400" dirty="0" smtClean="0"/>
              <a:t>, </a:t>
            </a:r>
            <a:r>
              <a:rPr lang="ja-JP" altLang="en-US" sz="2400" dirty="0" smtClean="0"/>
              <a:t>政策</a:t>
            </a:r>
            <a:r>
              <a:rPr lang="ja-JP" altLang="en-US" sz="2400" dirty="0" smtClean="0"/>
              <a:t>秘書</a:t>
            </a:r>
            <a:endParaRPr lang="en-US" altLang="ja-JP" sz="2400" dirty="0" smtClean="0"/>
          </a:p>
        </p:txBody>
      </p:sp>
      <p:sp>
        <p:nvSpPr>
          <p:cNvPr id="11" name="正方形/長方形 10"/>
          <p:cNvSpPr/>
          <p:nvPr/>
        </p:nvSpPr>
        <p:spPr>
          <a:xfrm>
            <a:off x="4573506" y="4258831"/>
            <a:ext cx="4392488" cy="2440283"/>
          </a:xfrm>
          <a:prstGeom prst="rect">
            <a:avLst/>
          </a:prstGeom>
        </p:spPr>
        <p:txBody>
          <a:bodyPr wrap="square">
            <a:spAutoFit/>
          </a:bodyPr>
          <a:lstStyle/>
          <a:p>
            <a:pPr>
              <a:lnSpc>
                <a:spcPct val="110000"/>
              </a:lnSpc>
            </a:pPr>
            <a:r>
              <a:rPr lang="ja-JP" altLang="en-US" sz="2000" dirty="0" smtClean="0"/>
              <a:t>科学技術政策の形成において，社会の多様な主体の関与が求められています。異領域（研究者集団・政策・産業・市民社会）の間の</a:t>
            </a:r>
            <a:r>
              <a:rPr lang="ja-JP" altLang="en-US" sz="2000" dirty="0" smtClean="0">
                <a:solidFill>
                  <a:srgbClr val="FF0000"/>
                </a:solidFill>
              </a:rPr>
              <a:t>コミュニケーションを媒介する実践的な人材</a:t>
            </a:r>
            <a:r>
              <a:rPr lang="ja-JP" altLang="en-US" sz="2000" dirty="0" smtClean="0"/>
              <a:t>を育成します。また、それらの経験に基づき、実際に</a:t>
            </a:r>
            <a:r>
              <a:rPr lang="ja-JP" altLang="en-US" sz="2000" dirty="0" smtClean="0">
                <a:solidFill>
                  <a:srgbClr val="FF0000"/>
                </a:solidFill>
              </a:rPr>
              <a:t>行政に携わる人材</a:t>
            </a:r>
            <a:r>
              <a:rPr lang="ja-JP" altLang="en-US" sz="2000" dirty="0" smtClean="0"/>
              <a:t>の育成も目指します。</a:t>
            </a:r>
            <a:endParaRPr lang="ja-JP" altLang="en-US" sz="2000" dirty="0"/>
          </a:p>
        </p:txBody>
      </p:sp>
      <p:sp>
        <p:nvSpPr>
          <p:cNvPr id="14" name="スライド番号プレースホルダー 4"/>
          <p:cNvSpPr>
            <a:spLocks noGrp="1"/>
          </p:cNvSpPr>
          <p:nvPr>
            <p:ph type="sldNum" sz="quarter" idx="12"/>
          </p:nvPr>
        </p:nvSpPr>
        <p:spPr>
          <a:xfrm>
            <a:off x="6974904" y="6520259"/>
            <a:ext cx="2133600" cy="365125"/>
          </a:xfrm>
        </p:spPr>
        <p:txBody>
          <a:bodyPr/>
          <a:lstStyle/>
          <a:p>
            <a:fld id="{C4DE2224-CE56-4038-B701-2F630F5D0566}" type="slidenum">
              <a:rPr kumimoji="1" lang="ja-JP" altLang="en-US" smtClean="0">
                <a:solidFill>
                  <a:schemeClr val="tx1"/>
                </a:solidFill>
              </a:rPr>
              <a:pPr/>
              <a:t>9</a:t>
            </a:fld>
            <a:endParaRPr kumimoji="1" lang="ja-JP" altLang="en-US" dirty="0">
              <a:solidFill>
                <a:schemeClr val="tx1"/>
              </a:solidFill>
            </a:endParaRPr>
          </a:p>
        </p:txBody>
      </p:sp>
    </p:spTree>
    <p:extLst>
      <p:ext uri="{BB962C8B-B14F-4D97-AF65-F5344CB8AC3E}">
        <p14:creationId xmlns:p14="http://schemas.microsoft.com/office/powerpoint/2010/main" val="2645503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11440</TotalTime>
  <Words>3488</Words>
  <Application>Microsoft Macintosh PowerPoint</Application>
  <PresentationFormat>On-screen Show (4:3)</PresentationFormat>
  <Paragraphs>660</Paragraphs>
  <Slides>27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 Black</vt:lpstr>
      <vt:lpstr>Calibri</vt:lpstr>
      <vt:lpstr>Century</vt:lpstr>
      <vt:lpstr>HGP創英ﾌﾟﾚｾﾞﾝｽEB</vt:lpstr>
      <vt:lpstr>HGP創英角ｺﾞｼｯｸUB</vt:lpstr>
      <vt:lpstr>HGP明朝E</vt:lpstr>
      <vt:lpstr>ＭＳ Ｐゴシック</vt:lpstr>
      <vt:lpstr>ＭＳ ゴシック</vt:lpstr>
      <vt:lpstr>ＭＳ 明朝</vt:lpstr>
      <vt:lpstr>Times New Roman</vt:lpstr>
      <vt:lpstr>Wingdings</vt:lpstr>
      <vt:lpstr>宋体</vt:lpstr>
      <vt:lpstr>Arial</vt:lpstr>
      <vt:lpstr>ホワイト</vt:lpstr>
      <vt:lpstr>PowerPoint Presentation</vt:lpstr>
      <vt:lpstr>本日のAgenda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KUKIMOTO Nobuyuki</dc:creator>
  <cp:lastModifiedBy>尾上洋介</cp:lastModifiedBy>
  <cp:revision>87</cp:revision>
  <cp:lastPrinted>2015-04-15T01:44:59Z</cp:lastPrinted>
  <dcterms:created xsi:type="dcterms:W3CDTF">2014-04-28T05:45:43Z</dcterms:created>
  <dcterms:modified xsi:type="dcterms:W3CDTF">2017-04-06T09:31:25Z</dcterms:modified>
</cp:coreProperties>
</file>